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sldIdLst>
    <p:sldId id="256" r:id="rId2"/>
    <p:sldId id="257" r:id="rId3"/>
    <p:sldId id="258" r:id="rId4"/>
    <p:sldId id="259" r:id="rId5"/>
    <p:sldId id="260" r:id="rId6"/>
    <p:sldId id="261" r:id="rId7"/>
    <p:sldId id="262" r:id="rId8"/>
    <p:sldId id="263" r:id="rId9"/>
    <p:sldId id="264" r:id="rId10"/>
    <p:sldId id="279" r:id="rId11"/>
    <p:sldId id="277" r:id="rId12"/>
    <p:sldId id="278" r:id="rId13"/>
    <p:sldId id="282" r:id="rId14"/>
    <p:sldId id="281" r:id="rId15"/>
    <p:sldId id="283" r:id="rId16"/>
    <p:sldId id="284" r:id="rId17"/>
    <p:sldId id="285" r:id="rId18"/>
    <p:sldId id="280" r:id="rId19"/>
    <p:sldId id="288" r:id="rId20"/>
    <p:sldId id="265" r:id="rId21"/>
    <p:sldId id="268" r:id="rId22"/>
    <p:sldId id="266" r:id="rId23"/>
    <p:sldId id="296" r:id="rId24"/>
    <p:sldId id="297" r:id="rId25"/>
    <p:sldId id="298" r:id="rId26"/>
    <p:sldId id="300" r:id="rId27"/>
    <p:sldId id="299" r:id="rId28"/>
    <p:sldId id="269" r:id="rId29"/>
    <p:sldId id="270" r:id="rId30"/>
    <p:sldId id="271" r:id="rId31"/>
    <p:sldId id="272" r:id="rId32"/>
    <p:sldId id="274" r:id="rId33"/>
    <p:sldId id="275" r:id="rId34"/>
    <p:sldId id="276" r:id="rId35"/>
    <p:sldId id="289" r:id="rId36"/>
    <p:sldId id="290" r:id="rId37"/>
    <p:sldId id="291" r:id="rId38"/>
    <p:sldId id="292" r:id="rId39"/>
    <p:sldId id="293" r:id="rId40"/>
    <p:sldId id="294" r:id="rId41"/>
    <p:sldId id="295" r:id="rId4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06" d="100"/>
          <a:sy n="106" d="100"/>
        </p:scale>
        <p:origin x="-164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8 Başlık"/>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16 Alt Başlık"/>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29 Veri Yer Tutucusu"/>
          <p:cNvSpPr>
            <a:spLocks noGrp="1"/>
          </p:cNvSpPr>
          <p:nvPr>
            <p:ph type="dt" sz="half" idx="10"/>
          </p:nvPr>
        </p:nvSpPr>
        <p:spPr/>
        <p:txBody>
          <a:bodyPr/>
          <a:lstStyle/>
          <a:p>
            <a:fld id="{D9F75050-0E15-4C5B-92B0-66D068882F1F}" type="datetimeFigureOut">
              <a:rPr lang="tr-TR" smtClean="0"/>
              <a:pPr/>
              <a:t>14.10.2019</a:t>
            </a:fld>
            <a:endParaRPr lang="tr-TR"/>
          </a:p>
        </p:txBody>
      </p:sp>
      <p:sp>
        <p:nvSpPr>
          <p:cNvPr id="19" name="18 Altbilgi Yer Tutucusu"/>
          <p:cNvSpPr>
            <a:spLocks noGrp="1"/>
          </p:cNvSpPr>
          <p:nvPr>
            <p:ph type="ftr" sz="quarter" idx="11"/>
          </p:nvPr>
        </p:nvSpPr>
        <p:spPr/>
        <p:txBody>
          <a:bodyPr/>
          <a:lstStyle/>
          <a:p>
            <a:endParaRPr lang="tr-TR"/>
          </a:p>
        </p:txBody>
      </p:sp>
      <p:sp>
        <p:nvSpPr>
          <p:cNvPr id="27" name="2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14.10.2019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914401"/>
            <a:ext cx="2057400" cy="5211763"/>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914401"/>
            <a:ext cx="601980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14.10.2019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14.10.2019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14.10.2019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D9F75050-0E15-4C5B-92B0-66D068882F1F}" type="datetimeFigureOut">
              <a:rPr lang="tr-TR" smtClean="0"/>
              <a:pPr/>
              <a:t>14.10.2019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tIns="45720" anchor="b"/>
          <a:lstStyle>
            <a:lvl1pPr>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p>
            <a:fld id="{D9F75050-0E15-4C5B-92B0-66D068882F1F}" type="datetimeFigureOut">
              <a:rPr lang="tr-TR" smtClean="0"/>
              <a:pPr/>
              <a:t>14.10.2019</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fld id="{D9F75050-0E15-4C5B-92B0-66D068882F1F}" type="datetimeFigureOut">
              <a:rPr lang="tr-TR" smtClean="0"/>
              <a:pPr/>
              <a:t>14.10.2019</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14.10.2019</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D9F75050-0E15-4C5B-92B0-66D068882F1F}" type="datetimeFigureOut">
              <a:rPr lang="tr-TR" smtClean="0"/>
              <a:pPr/>
              <a:t>14.10.2019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8 Tek Köşesi Kesik ve Yuvarlatılmış Dikdörtgen"/>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Dik Üçgen"/>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Başlık"/>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3 Metin Yer Tutucusu"/>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14.10.2019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a:xfrm>
            <a:off x="8077200" y="6356350"/>
            <a:ext cx="609600" cy="365125"/>
          </a:xfrm>
        </p:spPr>
        <p:txBody>
          <a:bodyPr/>
          <a:lstStyle/>
          <a:p>
            <a:fld id="{B1DEFA8C-F947-479F-BE07-76B6B3F80BF1}" type="slidenum">
              <a:rPr lang="tr-TR" smtClean="0"/>
              <a:pPr/>
              <a:t>‹#›</a:t>
            </a:fld>
            <a:endParaRPr lang="tr-TR"/>
          </a:p>
        </p:txBody>
      </p:sp>
      <p:sp>
        <p:nvSpPr>
          <p:cNvPr id="3" name="2 Resim Yer Tutucusu"/>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smtClean="0"/>
              <a:t>Resim eklemek için simgeyi tıklatın</a:t>
            </a:r>
            <a:endParaRPr kumimoji="0" lang="en-US" dirty="0"/>
          </a:p>
        </p:txBody>
      </p:sp>
      <p:sp>
        <p:nvSpPr>
          <p:cNvPr id="10" name="9 Serbest Form"/>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Serbest Form"/>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Serbest Form"/>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Serbest Form"/>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Başlık Yer Tutucusu"/>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29 Metin Yer Tutucusu"/>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9 Veri Yer Tutucusu"/>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D9F75050-0E15-4C5B-92B0-66D068882F1F}" type="datetimeFigureOut">
              <a:rPr lang="tr-TR" smtClean="0"/>
              <a:pPr/>
              <a:t>14.10.2019</a:t>
            </a:fld>
            <a:endParaRPr lang="tr-TR"/>
          </a:p>
        </p:txBody>
      </p:sp>
      <p:sp>
        <p:nvSpPr>
          <p:cNvPr id="22" name="21 Altbilgi Yer Tutucusu"/>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tr-TR"/>
          </a:p>
        </p:txBody>
      </p:sp>
      <p:sp>
        <p:nvSpPr>
          <p:cNvPr id="18" name="17 Slayt Numarası Yer Tutucusu"/>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1DEFA8C-F947-479F-BE07-76B6B3F80BF1}" type="slidenum">
              <a:rPr lang="tr-TR" smtClean="0"/>
              <a:pPr/>
              <a:t>‹#›</a:t>
            </a:fld>
            <a:endParaRPr lang="tr-TR"/>
          </a:p>
        </p:txBody>
      </p:sp>
      <p:grpSp>
        <p:nvGrpSpPr>
          <p:cNvPr id="2" name="1 Grup"/>
          <p:cNvGrpSpPr/>
          <p:nvPr/>
        </p:nvGrpSpPr>
        <p:grpSpPr>
          <a:xfrm>
            <a:off x="-19017" y="202408"/>
            <a:ext cx="9180548" cy="649224"/>
            <a:chOff x="-19045" y="216550"/>
            <a:chExt cx="9180548" cy="649224"/>
          </a:xfrm>
        </p:grpSpPr>
        <p:sp>
          <p:nvSpPr>
            <p:cNvPr id="12" name="11 Serbest Form"/>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Serbest Form"/>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500034" y="714356"/>
            <a:ext cx="7851648" cy="1828800"/>
          </a:xfrm>
        </p:spPr>
        <p:txBody>
          <a:bodyPr>
            <a:normAutofit/>
          </a:bodyPr>
          <a:lstStyle/>
          <a:p>
            <a:pPr algn="ctr"/>
            <a:r>
              <a:rPr lang="tr-TR" sz="4400" dirty="0" smtClean="0"/>
              <a:t>ERDEMLİ</a:t>
            </a:r>
            <a:br>
              <a:rPr lang="tr-TR" sz="4400" dirty="0" smtClean="0"/>
            </a:br>
            <a:r>
              <a:rPr lang="tr-TR" sz="4400" dirty="0" smtClean="0"/>
              <a:t>HALK EĞİTİMİ MERKEZİ</a:t>
            </a:r>
            <a:endParaRPr lang="tr-TR" sz="4400" dirty="0"/>
          </a:p>
        </p:txBody>
      </p:sp>
      <p:sp>
        <p:nvSpPr>
          <p:cNvPr id="3" name="2 Alt Başlık"/>
          <p:cNvSpPr>
            <a:spLocks noGrp="1"/>
          </p:cNvSpPr>
          <p:nvPr>
            <p:ph type="subTitle" idx="1"/>
          </p:nvPr>
        </p:nvSpPr>
        <p:spPr>
          <a:xfrm>
            <a:off x="642910" y="3214686"/>
            <a:ext cx="7854696" cy="1752600"/>
          </a:xfrm>
        </p:spPr>
        <p:txBody>
          <a:bodyPr/>
          <a:lstStyle/>
          <a:p>
            <a:pPr algn="ctr"/>
            <a:r>
              <a:rPr lang="tr-TR" b="1" dirty="0" smtClean="0">
                <a:latin typeface="Arial" pitchFamily="34" charset="0"/>
                <a:cs typeface="Arial" pitchFamily="34" charset="0"/>
              </a:rPr>
              <a:t>USTA ÖĞRETİCİ UYUM EĞİTİMİ</a:t>
            </a:r>
            <a:endParaRPr lang="tr-TR"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2000232" y="642918"/>
            <a:ext cx="5085495" cy="33855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90488"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smtClean="0">
                <a:ln>
                  <a:noFill/>
                </a:ln>
                <a:solidFill>
                  <a:srgbClr val="C00000"/>
                </a:solidFill>
                <a:effectLst/>
                <a:latin typeface="Calibri"/>
                <a:ea typeface="Calibri" pitchFamily="34" charset="0"/>
                <a:cs typeface="Times New Roman" pitchFamily="18" charset="0"/>
              </a:rPr>
              <a:t>Ü</a:t>
            </a:r>
            <a:r>
              <a:rPr kumimoji="0" lang="tr-TR" sz="1600" b="1"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CRETLİ USTA </a:t>
            </a:r>
            <a:r>
              <a:rPr kumimoji="0" lang="tr-TR" sz="1600" b="1" i="0" u="none" strike="noStrike" cap="none" normalizeH="0" baseline="0" dirty="0" smtClean="0">
                <a:ln>
                  <a:noFill/>
                </a:ln>
                <a:solidFill>
                  <a:srgbClr val="C00000"/>
                </a:solidFill>
                <a:effectLst/>
                <a:latin typeface="Calibri"/>
                <a:ea typeface="Calibri" pitchFamily="34" charset="0"/>
                <a:cs typeface="Times New Roman" pitchFamily="18" charset="0"/>
              </a:rPr>
              <a:t>Ö</a:t>
            </a:r>
            <a:r>
              <a:rPr kumimoji="0" lang="tr-TR" sz="1600" b="1"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ĞRETİCİ HİZMET S</a:t>
            </a:r>
            <a:r>
              <a:rPr kumimoji="0" lang="tr-TR" sz="1600" b="1" i="0" u="none" strike="noStrike" cap="none" normalizeH="0" baseline="0" dirty="0" smtClean="0">
                <a:ln>
                  <a:noFill/>
                </a:ln>
                <a:solidFill>
                  <a:srgbClr val="C00000"/>
                </a:solidFill>
                <a:effectLst/>
                <a:latin typeface="Calibri"/>
                <a:ea typeface="Calibri" pitchFamily="34" charset="0"/>
                <a:cs typeface="Times New Roman" pitchFamily="18" charset="0"/>
              </a:rPr>
              <a:t>Ö</a:t>
            </a:r>
            <a:r>
              <a:rPr kumimoji="0" lang="tr-TR" sz="1600" b="1"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ZLEŞMESİ</a:t>
            </a:r>
            <a:endParaRPr kumimoji="0" lang="tr-TR" sz="2800" b="0" i="0" u="none" strike="noStrike" cap="none" normalizeH="0" baseline="0" dirty="0" smtClean="0">
              <a:ln>
                <a:noFill/>
              </a:ln>
              <a:solidFill>
                <a:srgbClr val="C00000"/>
              </a:solidFill>
              <a:effectLst/>
              <a:latin typeface="Arial" pitchFamily="34" charset="0"/>
              <a:cs typeface="Arial" pitchFamily="34" charset="0"/>
            </a:endParaRPr>
          </a:p>
        </p:txBody>
      </p:sp>
      <p:sp>
        <p:nvSpPr>
          <p:cNvPr id="1026" name="Rectangle 2"/>
          <p:cNvSpPr>
            <a:spLocks noChangeArrowheads="1"/>
          </p:cNvSpPr>
          <p:nvPr/>
        </p:nvSpPr>
        <p:spPr bwMode="auto">
          <a:xfrm>
            <a:off x="285720" y="1142984"/>
            <a:ext cx="8429684" cy="48013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pPr>
            <a:r>
              <a:rPr kumimoji="0" lang="tr-TR" sz="1800" b="0" i="0" u="none" strike="noStrike" cap="none" normalizeH="0" baseline="0" dirty="0" smtClean="0">
                <a:ln>
                  <a:noFill/>
                </a:ln>
                <a:solidFill>
                  <a:srgbClr val="000000"/>
                </a:solidFill>
                <a:effectLst/>
                <a:latin typeface="Arial" pitchFamily="34" charset="0"/>
                <a:cs typeface="Arial" pitchFamily="34" charset="0"/>
              </a:rPr>
              <a:t>Ücretli öğretmen/usta öğretici halk eğitimi merkezi müdürlüğünce ihtiyaç duyulduğu ve kursiyer bulunduğu takdirde açılacak kurslarda görevlendirilebilir. Görev yerleri kurum müdürlüğünce belirlenir. Ancak ücretli öğretmen/usta öğretici görevlendirilmediği takdirde de hiçbir hak iddia edemeyecektir.</a:t>
            </a:r>
          </a:p>
          <a:p>
            <a:pPr marL="0" marR="0" lvl="0" indent="0" algn="just" defTabSz="914400" rtl="0" eaLnBrk="1" fontAlgn="base" latinLnBrk="0" hangingPunct="1">
              <a:lnSpc>
                <a:spcPct val="100000"/>
              </a:lnSpc>
              <a:spcBef>
                <a:spcPct val="0"/>
              </a:spcBef>
              <a:spcAft>
                <a:spcPct val="0"/>
              </a:spcAft>
              <a:buClrTx/>
              <a:buSzTx/>
              <a:buFontTx/>
              <a:buChar char="•"/>
              <a:tabLst/>
            </a:pPr>
            <a:endParaRPr lang="tr-TR" dirty="0" smtClean="0">
              <a:solidFill>
                <a:srgbClr val="000000"/>
              </a:solidFill>
              <a:latin typeface="Arial"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Char char="•"/>
              <a:tabLst/>
            </a:pP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tr-TR" sz="1800" b="0" i="0" u="none" strike="noStrike" cap="none" normalizeH="0" baseline="0" dirty="0" smtClean="0">
                <a:ln>
                  <a:noFill/>
                </a:ln>
                <a:solidFill>
                  <a:srgbClr val="000000"/>
                </a:solidFill>
                <a:effectLst/>
                <a:latin typeface="Arial" pitchFamily="34" charset="0"/>
                <a:cs typeface="Arial" pitchFamily="34" charset="0"/>
              </a:rPr>
              <a:t>Kurumlarda görevlendirilen ücretli usta öğreticiler, öğreticilik görevlerini plan ve program dâhilinde yürütürler. Bu kişiler, görevleri süresince Devlet memurlarının tutum, davranış ve vakarına uygun davranmakla sorumludur.</a:t>
            </a:r>
          </a:p>
          <a:p>
            <a:pPr marL="0" marR="0" lvl="0" indent="0" algn="just" defTabSz="914400" rtl="0" eaLnBrk="0" fontAlgn="base" latinLnBrk="0" hangingPunct="0">
              <a:lnSpc>
                <a:spcPct val="100000"/>
              </a:lnSpc>
              <a:spcBef>
                <a:spcPct val="0"/>
              </a:spcBef>
              <a:spcAft>
                <a:spcPct val="0"/>
              </a:spcAft>
              <a:buClrTx/>
              <a:buSzTx/>
              <a:buFontTx/>
              <a:buChar char="•"/>
              <a:tabLst/>
            </a:pPr>
            <a:endParaRPr lang="tr-TR" dirty="0" smtClean="0">
              <a:solidFill>
                <a:srgbClr val="000000"/>
              </a:solidFill>
              <a:latin typeface="Arial" pitchFamily="34" charset="0"/>
              <a:cs typeface="Arial" pitchFamily="34" charset="0"/>
            </a:endParaRPr>
          </a:p>
          <a:p>
            <a:pPr algn="just" eaLnBrk="0" fontAlgn="base" hangingPunct="0">
              <a:spcBef>
                <a:spcPct val="0"/>
              </a:spcBef>
              <a:spcAft>
                <a:spcPct val="0"/>
              </a:spcAft>
              <a:buFontTx/>
              <a:buChar char="•"/>
            </a:pPr>
            <a:r>
              <a:rPr lang="tr-TR" dirty="0" smtClean="0">
                <a:latin typeface="Arial" pitchFamily="34" charset="0"/>
                <a:cs typeface="Arial" pitchFamily="34" charset="0"/>
              </a:rPr>
              <a:t>Ücretli usta öğreticilere çalıştıkları ders saati karşılığında ek ders ücreti ödenir.</a:t>
            </a:r>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endParaRPr lang="tr-TR" dirty="0" smtClean="0">
              <a:latin typeface="Arial" pitchFamily="34" charset="0"/>
              <a:cs typeface="Arial" pitchFamily="34" charset="0"/>
            </a:endParaRPr>
          </a:p>
          <a:p>
            <a:pPr algn="just" eaLnBrk="0" fontAlgn="base" hangingPunct="0">
              <a:spcBef>
                <a:spcPct val="0"/>
              </a:spcBef>
              <a:spcAft>
                <a:spcPct val="0"/>
              </a:spcAft>
              <a:buFontTx/>
              <a:buChar char="•"/>
            </a:pPr>
            <a:r>
              <a:rPr lang="tr-TR" dirty="0" smtClean="0">
                <a:latin typeface="Arial" pitchFamily="34" charset="0"/>
                <a:cs typeface="Arial" pitchFamily="34" charset="0"/>
              </a:rPr>
              <a:t>Ders görevi ile görevlendirilen ücretli usta öğreticilerin günlük çalışma süresi en fazla sekiz ders saatidir. Müdür, cumartesi ve pazar günleri de dâhil olmak üzere ücretli usta öğreticilere günün 07.00 ile 22.30 saatleri arasında görev verebilir.</a:t>
            </a:r>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ChangeArrowheads="1"/>
          </p:cNvSpPr>
          <p:nvPr/>
        </p:nvSpPr>
        <p:spPr bwMode="auto">
          <a:xfrm>
            <a:off x="214282" y="1357298"/>
            <a:ext cx="8572560"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pPr>
            <a:r>
              <a:rPr kumimoji="0" lang="tr-TR" sz="1800" b="0" i="0" u="none" strike="noStrike" cap="none" normalizeH="0" baseline="0" dirty="0" smtClean="0">
                <a:ln>
                  <a:noFill/>
                </a:ln>
                <a:solidFill>
                  <a:srgbClr val="000000"/>
                </a:solidFill>
                <a:effectLst/>
                <a:latin typeface="Arial" pitchFamily="34" charset="0"/>
                <a:cs typeface="Arial" pitchFamily="34" charset="0"/>
              </a:rPr>
              <a:t>Kursiyerlerin çeşitli nedenlerle öğrenime devam etmemeleri hâlinde kursun kapatılması durumunda, ücretli usta öğreticilerin başka bir kursta görev almaları sağlanır. Bu durumun mümkün olmaması durumunda görevlendirmeleri iptal edilir. Bu kişilere görev yaptığı süre kadar ücret ödenir.</a:t>
            </a:r>
          </a:p>
          <a:p>
            <a:pPr marL="0" marR="0" lvl="0" indent="0" algn="just" defTabSz="914400" rtl="0" eaLnBrk="1" fontAlgn="base" latinLnBrk="0" hangingPunct="1">
              <a:lnSpc>
                <a:spcPct val="100000"/>
              </a:lnSpc>
              <a:spcBef>
                <a:spcPct val="0"/>
              </a:spcBef>
              <a:spcAft>
                <a:spcPct val="0"/>
              </a:spcAft>
              <a:buClrTx/>
              <a:buSzTx/>
              <a:buFontTx/>
              <a:buChar char="•"/>
              <a:tabLst/>
            </a:pP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tr-TR" sz="18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Ücretli usta öğreticilerin, birinci fıkrada belirtilen şartları taşımadıkları, görevlerinde Ek-5 Değerlendirme Formuna göre başarısız oldukları, bu Yönetmelik hükümlerine uymadıkları kurum müdürlüğü, mülki idare amirleri veya denetlemeye yetkili birimlerce belirlenmesi durumunda, usta öğreticilerin görevlendirmeleri iptal edilir. Bu kişilere görev yaptığı süre kadar ücret ödenir.</a:t>
            </a:r>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tr-TR" sz="18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Ücretli usta öğreticiler, bir mali yıl içerisinde 11 aydan fazla görevlendirilemez.</a:t>
            </a: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ctangle 1"/>
          <p:cNvSpPr>
            <a:spLocks noChangeArrowheads="1"/>
          </p:cNvSpPr>
          <p:nvPr/>
        </p:nvSpPr>
        <p:spPr bwMode="auto">
          <a:xfrm>
            <a:off x="2000232" y="642918"/>
            <a:ext cx="5085495" cy="33855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90488"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smtClean="0">
                <a:ln>
                  <a:noFill/>
                </a:ln>
                <a:solidFill>
                  <a:srgbClr val="C00000"/>
                </a:solidFill>
                <a:effectLst/>
                <a:latin typeface="Calibri"/>
                <a:ea typeface="Calibri" pitchFamily="34" charset="0"/>
                <a:cs typeface="Times New Roman" pitchFamily="18" charset="0"/>
              </a:rPr>
              <a:t>Ü</a:t>
            </a:r>
            <a:r>
              <a:rPr kumimoji="0" lang="tr-TR" sz="1600" b="1"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CRETLİ USTA </a:t>
            </a:r>
            <a:r>
              <a:rPr kumimoji="0" lang="tr-TR" sz="1600" b="1" i="0" u="none" strike="noStrike" cap="none" normalizeH="0" baseline="0" dirty="0" smtClean="0">
                <a:ln>
                  <a:noFill/>
                </a:ln>
                <a:solidFill>
                  <a:srgbClr val="C00000"/>
                </a:solidFill>
                <a:effectLst/>
                <a:latin typeface="Calibri"/>
                <a:ea typeface="Calibri" pitchFamily="34" charset="0"/>
                <a:cs typeface="Times New Roman" pitchFamily="18" charset="0"/>
              </a:rPr>
              <a:t>Ö</a:t>
            </a:r>
            <a:r>
              <a:rPr kumimoji="0" lang="tr-TR" sz="1600" b="1"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ĞRETİCİ HİZMET S</a:t>
            </a:r>
            <a:r>
              <a:rPr kumimoji="0" lang="tr-TR" sz="1600" b="1" i="0" u="none" strike="noStrike" cap="none" normalizeH="0" baseline="0" dirty="0" smtClean="0">
                <a:ln>
                  <a:noFill/>
                </a:ln>
                <a:solidFill>
                  <a:srgbClr val="C00000"/>
                </a:solidFill>
                <a:effectLst/>
                <a:latin typeface="Calibri"/>
                <a:ea typeface="Calibri" pitchFamily="34" charset="0"/>
                <a:cs typeface="Times New Roman" pitchFamily="18" charset="0"/>
              </a:rPr>
              <a:t>Ö</a:t>
            </a:r>
            <a:r>
              <a:rPr kumimoji="0" lang="tr-TR" sz="1600" b="1"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ZLEŞMESİ</a:t>
            </a:r>
            <a:endParaRPr kumimoji="0" lang="tr-TR" sz="2800" b="0" i="0" u="none" strike="noStrike" cap="none" normalizeH="0" baseline="0" dirty="0" smtClean="0">
              <a:ln>
                <a:noFill/>
              </a:ln>
              <a:solidFill>
                <a:srgbClr val="C00000"/>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285720" y="1500174"/>
            <a:ext cx="8286808"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pPr>
            <a:r>
              <a:rPr kumimoji="0" lang="tr-TR" sz="1800" b="0" i="0" u="none" strike="noStrike" cap="none" normalizeH="0" baseline="0" dirty="0" smtClean="0">
                <a:ln>
                  <a:noFill/>
                </a:ln>
                <a:solidFill>
                  <a:srgbClr val="000000"/>
                </a:solidFill>
                <a:effectLst/>
                <a:latin typeface="Arial" pitchFamily="34" charset="0"/>
                <a:cs typeface="Arial" pitchFamily="34" charset="0"/>
              </a:rPr>
              <a:t>Görevlendirilen Ücretli öğretmen/usta öğretici kurs onayında belirlenen tarih, yer ve saatlerde görev yapmak zorundadır. Ücretli öğretmen/usta öğretici Halk Eğitimi Merkezi Müdürlüğünün haberi olmadan görev yerine gitmemesi, yetkili kişilerce yapılan denetim ve kontrollerde görev yerinde mazeretsiz olarak bulunmaması ve/veya görev yerini erken terk etmesi halinde Ücretli Öğretmen/Usta Öğreticinin hizmet sözleşmesi Halk Eğitimi Merkezi Müdürlüğünce tek taraflı olarak feshedilebilir.</a:t>
            </a:r>
          </a:p>
          <a:p>
            <a:pPr marL="0" marR="0" lvl="0" indent="0" algn="just" defTabSz="914400" rtl="0" eaLnBrk="1" fontAlgn="base" latinLnBrk="0" hangingPunct="1">
              <a:lnSpc>
                <a:spcPct val="100000"/>
              </a:lnSpc>
              <a:spcBef>
                <a:spcPct val="0"/>
              </a:spcBef>
              <a:spcAft>
                <a:spcPct val="0"/>
              </a:spcAft>
              <a:buClrTx/>
              <a:buSzTx/>
              <a:buFontTx/>
              <a:buChar char="•"/>
              <a:tabLst/>
            </a:pP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tr-TR" sz="1800" b="0" i="0" u="none" strike="noStrike" cap="none" normalizeH="0" baseline="0" dirty="0" smtClean="0">
                <a:ln>
                  <a:noFill/>
                </a:ln>
                <a:solidFill>
                  <a:srgbClr val="000000"/>
                </a:solidFill>
                <a:effectLst/>
                <a:latin typeface="Arial" pitchFamily="34" charset="0"/>
                <a:cs typeface="Arial" pitchFamily="34" charset="0"/>
              </a:rPr>
              <a:t>Ücretli öğretmen/usta öğretici önemli </a:t>
            </a:r>
            <a:r>
              <a:rPr kumimoji="0" lang="tr-TR" sz="1800" b="0" i="0" u="sng" strike="noStrike" cap="none" normalizeH="0" baseline="0" dirty="0" smtClean="0">
                <a:ln>
                  <a:noFill/>
                </a:ln>
                <a:solidFill>
                  <a:srgbClr val="000000"/>
                </a:solidFill>
                <a:effectLst/>
                <a:latin typeface="Arial" pitchFamily="34" charset="0"/>
                <a:cs typeface="Arial" pitchFamily="34" charset="0"/>
              </a:rPr>
              <a:t>mazeretleri dışında izin kullanamaz</a:t>
            </a:r>
            <a:r>
              <a:rPr kumimoji="0" lang="tr-TR" sz="1800" b="0" i="0" u="none" strike="noStrike" cap="none" normalizeH="0" baseline="0" dirty="0" smtClean="0">
                <a:ln>
                  <a:noFill/>
                </a:ln>
                <a:solidFill>
                  <a:srgbClr val="000000"/>
                </a:solidFill>
                <a:effectLst/>
                <a:latin typeface="Arial" pitchFamily="34" charset="0"/>
                <a:cs typeface="Arial" pitchFamily="34" charset="0"/>
              </a:rPr>
              <a:t>. İzin kullandığı günlerde ders ücreti kesilir. (</a:t>
            </a:r>
            <a:r>
              <a:rPr kumimoji="0" lang="tr-TR" sz="1800" b="0" i="1" u="none" strike="noStrike" cap="none" normalizeH="0" baseline="0" dirty="0" smtClean="0">
                <a:ln>
                  <a:noFill/>
                </a:ln>
                <a:solidFill>
                  <a:srgbClr val="000000"/>
                </a:solidFill>
                <a:effectLst/>
                <a:latin typeface="Arial" pitchFamily="34" charset="0"/>
                <a:cs typeface="Arial" pitchFamily="34" charset="0"/>
              </a:rPr>
              <a:t>Alınan rapor en geç ertesi gün içinde Halk Eğitimi Merkezi Müdürlüğüne teslim edilmesi; olağanüstü durumlar haricinde kalan hususlar için talep edilen mazeret izinleri için en az 3 gün önceden Halk Eğitimi Merkezi Müdürlüğüne yazılı dilekçe verilmesi ve kurum müdürlüğünce dilekçeye verilecek cevaba göre hareket edilmesi gerekir.</a:t>
            </a:r>
            <a:r>
              <a:rPr kumimoji="0" lang="tr-TR" sz="1800" b="0" i="0" u="none" strike="noStrike" cap="none" normalizeH="0" baseline="0" dirty="0" smtClean="0">
                <a:ln>
                  <a:noFill/>
                </a:ln>
                <a:solidFill>
                  <a:srgbClr val="000000"/>
                </a:solidFill>
                <a:effectLst/>
                <a:latin typeface="Arial" pitchFamily="34" charset="0"/>
                <a:cs typeface="Arial" pitchFamily="34" charset="0"/>
              </a:rPr>
              <a:t>)</a:t>
            </a: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Rectangle 1"/>
          <p:cNvSpPr>
            <a:spLocks noChangeArrowheads="1"/>
          </p:cNvSpPr>
          <p:nvPr/>
        </p:nvSpPr>
        <p:spPr bwMode="auto">
          <a:xfrm>
            <a:off x="2000232" y="642918"/>
            <a:ext cx="5085495" cy="33855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90488"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smtClean="0">
                <a:ln>
                  <a:noFill/>
                </a:ln>
                <a:solidFill>
                  <a:srgbClr val="C00000"/>
                </a:solidFill>
                <a:effectLst/>
                <a:latin typeface="Calibri"/>
                <a:ea typeface="Calibri" pitchFamily="34" charset="0"/>
                <a:cs typeface="Times New Roman" pitchFamily="18" charset="0"/>
              </a:rPr>
              <a:t>Ü</a:t>
            </a:r>
            <a:r>
              <a:rPr kumimoji="0" lang="tr-TR" sz="1600" b="1"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CRETLİ USTA </a:t>
            </a:r>
            <a:r>
              <a:rPr kumimoji="0" lang="tr-TR" sz="1600" b="1" i="0" u="none" strike="noStrike" cap="none" normalizeH="0" baseline="0" dirty="0" smtClean="0">
                <a:ln>
                  <a:noFill/>
                </a:ln>
                <a:solidFill>
                  <a:srgbClr val="C00000"/>
                </a:solidFill>
                <a:effectLst/>
                <a:latin typeface="Calibri"/>
                <a:ea typeface="Calibri" pitchFamily="34" charset="0"/>
                <a:cs typeface="Times New Roman" pitchFamily="18" charset="0"/>
              </a:rPr>
              <a:t>Ö</a:t>
            </a:r>
            <a:r>
              <a:rPr kumimoji="0" lang="tr-TR" sz="1600" b="1"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ĞRETİCİ HİZMET S</a:t>
            </a:r>
            <a:r>
              <a:rPr kumimoji="0" lang="tr-TR" sz="1600" b="1" i="0" u="none" strike="noStrike" cap="none" normalizeH="0" baseline="0" dirty="0" smtClean="0">
                <a:ln>
                  <a:noFill/>
                </a:ln>
                <a:solidFill>
                  <a:srgbClr val="C00000"/>
                </a:solidFill>
                <a:effectLst/>
                <a:latin typeface="Calibri"/>
                <a:ea typeface="Calibri" pitchFamily="34" charset="0"/>
                <a:cs typeface="Times New Roman" pitchFamily="18" charset="0"/>
              </a:rPr>
              <a:t>Ö</a:t>
            </a:r>
            <a:r>
              <a:rPr kumimoji="0" lang="tr-TR" sz="1600" b="1"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ZLEŞMESİ</a:t>
            </a:r>
            <a:endParaRPr kumimoji="0" lang="tr-TR" sz="2800" b="0" i="0" u="none" strike="noStrike" cap="none" normalizeH="0" baseline="0" dirty="0" smtClean="0">
              <a:ln>
                <a:noFill/>
              </a:ln>
              <a:solidFill>
                <a:srgbClr val="C00000"/>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ChangeArrowheads="1"/>
          </p:cNvSpPr>
          <p:nvPr/>
        </p:nvSpPr>
        <p:spPr bwMode="auto">
          <a:xfrm>
            <a:off x="214282" y="1071546"/>
            <a:ext cx="8572560"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pPr>
            <a:r>
              <a:rPr kumimoji="0" lang="tr-TR" sz="1800" b="0" i="0" u="none" strike="noStrike" cap="none" normalizeH="0" baseline="0" dirty="0" smtClean="0">
                <a:ln>
                  <a:noFill/>
                </a:ln>
                <a:solidFill>
                  <a:srgbClr val="000000"/>
                </a:solidFill>
                <a:effectLst/>
                <a:latin typeface="Arial" pitchFamily="34" charset="0"/>
                <a:cs typeface="Arial" pitchFamily="34" charset="0"/>
              </a:rPr>
              <a:t>Kurslar başlama tarihinden en az 15 gün önceden e-yaygın sistemi üzerinde planlanır.</a:t>
            </a:r>
          </a:p>
          <a:p>
            <a:pPr marL="0" marR="0" lvl="0" indent="0" algn="just" defTabSz="914400" rtl="0" eaLnBrk="1" fontAlgn="base" latinLnBrk="0" hangingPunct="1">
              <a:lnSpc>
                <a:spcPct val="100000"/>
              </a:lnSpc>
              <a:spcBef>
                <a:spcPct val="0"/>
              </a:spcBef>
              <a:spcAft>
                <a:spcPct val="0"/>
              </a:spcAft>
              <a:buClrTx/>
              <a:buSzTx/>
              <a:buFontTx/>
              <a:buChar char="•"/>
              <a:tabLst/>
            </a:pP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tr-TR" sz="1800" b="0" i="0" u="none" strike="noStrike" cap="none" normalizeH="0" baseline="0" dirty="0" smtClean="0">
                <a:ln>
                  <a:noFill/>
                </a:ln>
                <a:solidFill>
                  <a:srgbClr val="000000"/>
                </a:solidFill>
                <a:effectLst/>
                <a:latin typeface="Arial" pitchFamily="34" charset="0"/>
                <a:cs typeface="Arial" pitchFamily="34" charset="0"/>
              </a:rPr>
              <a:t>Kurs başlamadan </a:t>
            </a:r>
            <a:r>
              <a:rPr kumimoji="0" lang="tr-TR" sz="1800" b="0" i="0" u="none" strike="noStrike" cap="none" normalizeH="0" baseline="0" dirty="0" err="1" smtClean="0">
                <a:ln>
                  <a:noFill/>
                </a:ln>
                <a:solidFill>
                  <a:srgbClr val="000000"/>
                </a:solidFill>
                <a:effectLst/>
                <a:latin typeface="Arial" pitchFamily="34" charset="0"/>
                <a:cs typeface="Arial" pitchFamily="34" charset="0"/>
              </a:rPr>
              <a:t>Ünitelendirilmiş</a:t>
            </a:r>
            <a:r>
              <a:rPr kumimoji="0" lang="tr-TR" sz="1800" b="0" i="0" u="none" strike="noStrike" cap="none" normalizeH="0" baseline="0" dirty="0" smtClean="0">
                <a:ln>
                  <a:noFill/>
                </a:ln>
                <a:solidFill>
                  <a:srgbClr val="000000"/>
                </a:solidFill>
                <a:effectLst/>
                <a:latin typeface="Arial" pitchFamily="34" charset="0"/>
                <a:cs typeface="Arial" pitchFamily="34" charset="0"/>
              </a:rPr>
              <a:t> yıllık planlarını ve 	Kursu ile ilgili “Kurs Dosyasını” hazırlar ve bir nüshasını imzalayarak kursun başladığı güne kadar kurum idaresine teslim eder. Atatürkçülük ile ilgili konulara planlarda yer verir, derslere hazırlıklı girerler, konuların işlenmesinde kursiyerlerin yaparak yaşayarak, inceleyerek ve araştırarak öğrenmelerini, eğitim-öğretim ve üretim çalışmalarında konuların gerekli kıldığı araç-gereç gibi her türlü imkânlardan yararlanmalarını sağlar.</a:t>
            </a:r>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tr-TR" sz="1800" b="0" i="0" u="none" strike="noStrike" cap="none" normalizeH="0" baseline="0" dirty="0" smtClean="0">
                <a:ln>
                  <a:noFill/>
                </a:ln>
                <a:solidFill>
                  <a:srgbClr val="000000"/>
                </a:solidFill>
                <a:effectLst/>
                <a:latin typeface="Arial" pitchFamily="34" charset="0"/>
                <a:cs typeface="Arial" pitchFamily="34" charset="0"/>
              </a:rPr>
              <a:t>Kendisine açılan kurs ile ilgili kurs onayını, e-yaygın Şifresini ve kurs çalışma günlerini gösteren belgeleri imza karşılığı kurum idaresinden alır, </a:t>
            </a:r>
            <a:r>
              <a:rPr kumimoji="0" lang="tr-TR" sz="1800" b="1" i="0" u="none" strike="noStrike" cap="none" normalizeH="0" baseline="0" dirty="0" smtClean="0">
                <a:ln>
                  <a:noFill/>
                </a:ln>
                <a:solidFill>
                  <a:srgbClr val="000000"/>
                </a:solidFill>
                <a:effectLst/>
                <a:latin typeface="Arial" pitchFamily="34" charset="0"/>
                <a:cs typeface="Arial" pitchFamily="34" charset="0"/>
              </a:rPr>
              <a:t>SGK giriş işlemlerini</a:t>
            </a:r>
            <a:r>
              <a:rPr kumimoji="0" lang="tr-TR" sz="1800" b="0" i="0" u="none" strike="noStrike" cap="none" normalizeH="0" baseline="0" dirty="0" smtClean="0">
                <a:ln>
                  <a:noFill/>
                </a:ln>
                <a:solidFill>
                  <a:srgbClr val="000000"/>
                </a:solidFill>
                <a:effectLst/>
                <a:latin typeface="Arial" pitchFamily="34" charset="0"/>
                <a:cs typeface="Arial" pitchFamily="34" charset="0"/>
              </a:rPr>
              <a:t> yaptırır evrakları imzalar.</a:t>
            </a:r>
          </a:p>
          <a:p>
            <a:pPr marL="0" marR="0" lvl="0" indent="0" algn="just" defTabSz="914400" rtl="0" eaLnBrk="0" fontAlgn="base" latinLnBrk="0" hangingPunct="0">
              <a:lnSpc>
                <a:spcPct val="100000"/>
              </a:lnSpc>
              <a:spcBef>
                <a:spcPct val="0"/>
              </a:spcBef>
              <a:spcAft>
                <a:spcPct val="0"/>
              </a:spcAft>
              <a:buClrTx/>
              <a:buSzTx/>
              <a:buFontTx/>
              <a:buChar char="•"/>
              <a:tabLst/>
            </a:pPr>
            <a:endParaRPr lang="tr-TR" dirty="0" smtClean="0">
              <a:solidFill>
                <a:srgbClr val="000000"/>
              </a:solidFill>
              <a:latin typeface="Arial" pitchFamily="34" charset="0"/>
              <a:cs typeface="Arial" pitchFamily="34" charset="0"/>
            </a:endParaRPr>
          </a:p>
          <a:p>
            <a:pPr algn="just" eaLnBrk="0" fontAlgn="base" hangingPunct="0">
              <a:spcBef>
                <a:spcPct val="0"/>
              </a:spcBef>
              <a:spcAft>
                <a:spcPct val="0"/>
              </a:spcAft>
              <a:buFontTx/>
              <a:buChar char="•"/>
            </a:pPr>
            <a:r>
              <a:rPr lang="tr-TR" dirty="0" smtClean="0">
                <a:latin typeface="Arial" pitchFamily="34" charset="0"/>
                <a:cs typeface="Arial" pitchFamily="34" charset="0"/>
              </a:rPr>
              <a:t>Kurs başlamadan önce e-yaygın sistemine (http://e-</a:t>
            </a:r>
            <a:r>
              <a:rPr lang="tr-TR" dirty="0" err="1" smtClean="0">
                <a:latin typeface="Arial" pitchFamily="34" charset="0"/>
                <a:cs typeface="Arial" pitchFamily="34" charset="0"/>
              </a:rPr>
              <a:t>yaygin</a:t>
            </a:r>
            <a:r>
              <a:rPr lang="tr-TR" dirty="0" smtClean="0">
                <a:latin typeface="Arial" pitchFamily="34" charset="0"/>
                <a:cs typeface="Arial" pitchFamily="34" charset="0"/>
              </a:rPr>
              <a:t>.</a:t>
            </a:r>
            <a:r>
              <a:rPr lang="tr-TR" dirty="0" err="1" smtClean="0">
                <a:latin typeface="Arial" pitchFamily="34" charset="0"/>
                <a:cs typeface="Arial" pitchFamily="34" charset="0"/>
              </a:rPr>
              <a:t>meb</a:t>
            </a:r>
            <a:r>
              <a:rPr lang="tr-TR" dirty="0" smtClean="0">
                <a:latin typeface="Arial" pitchFamily="34" charset="0"/>
                <a:cs typeface="Arial" pitchFamily="34" charset="0"/>
              </a:rPr>
              <a:t>.gov.tr/</a:t>
            </a:r>
            <a:r>
              <a:rPr lang="tr-TR" dirty="0" err="1" smtClean="0">
                <a:latin typeface="Arial" pitchFamily="34" charset="0"/>
                <a:cs typeface="Arial" pitchFamily="34" charset="0"/>
              </a:rPr>
              <a:t>Login</a:t>
            </a:r>
            <a:r>
              <a:rPr lang="tr-TR" dirty="0" smtClean="0">
                <a:latin typeface="Arial" pitchFamily="34" charset="0"/>
                <a:cs typeface="Arial" pitchFamily="34" charset="0"/>
              </a:rPr>
              <a:t>.</a:t>
            </a:r>
            <a:r>
              <a:rPr lang="tr-TR" dirty="0" err="1" smtClean="0">
                <a:latin typeface="Arial" pitchFamily="34" charset="0"/>
                <a:cs typeface="Arial" pitchFamily="34" charset="0"/>
              </a:rPr>
              <a:t>aspx</a:t>
            </a:r>
            <a:r>
              <a:rPr lang="tr-TR" b="1" dirty="0" smtClean="0">
                <a:latin typeface="Arial" pitchFamily="34" charset="0"/>
                <a:cs typeface="Arial" pitchFamily="34" charset="0"/>
              </a:rPr>
              <a:t>)  </a:t>
            </a:r>
            <a:r>
              <a:rPr lang="tr-TR" b="1" i="1" u="sng" dirty="0" smtClean="0">
                <a:latin typeface="Arial" pitchFamily="34" charset="0"/>
                <a:cs typeface="Arial" pitchFamily="34" charset="0"/>
              </a:rPr>
              <a:t>kayıt edilen kursiyerleri e-yaygın sistemi üzerinden kontrol eder </a:t>
            </a:r>
            <a:r>
              <a:rPr lang="tr-TR" dirty="0" smtClean="0">
                <a:latin typeface="Arial" pitchFamily="34" charset="0"/>
                <a:cs typeface="Arial" pitchFamily="34" charset="0"/>
              </a:rPr>
              <a:t>ve eksiklikleri zamanında ilgili müdür yardımcısına iletir (Kurs sonunda kayıt-onay yapılmaması nedeniyle belge çıkmaması durumunda ders öğreticisi sorumludur). </a:t>
            </a:r>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Rectangle 1"/>
          <p:cNvSpPr>
            <a:spLocks noChangeArrowheads="1"/>
          </p:cNvSpPr>
          <p:nvPr/>
        </p:nvSpPr>
        <p:spPr bwMode="auto">
          <a:xfrm>
            <a:off x="2000232" y="642918"/>
            <a:ext cx="5085495" cy="33855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90488"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smtClean="0">
                <a:ln>
                  <a:noFill/>
                </a:ln>
                <a:solidFill>
                  <a:srgbClr val="C00000"/>
                </a:solidFill>
                <a:effectLst/>
                <a:latin typeface="Calibri"/>
                <a:ea typeface="Calibri" pitchFamily="34" charset="0"/>
                <a:cs typeface="Times New Roman" pitchFamily="18" charset="0"/>
              </a:rPr>
              <a:t>Ü</a:t>
            </a:r>
            <a:r>
              <a:rPr kumimoji="0" lang="tr-TR" sz="1600" b="1"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CRETLİ USTA </a:t>
            </a:r>
            <a:r>
              <a:rPr kumimoji="0" lang="tr-TR" sz="1600" b="1" i="0" u="none" strike="noStrike" cap="none" normalizeH="0" baseline="0" dirty="0" smtClean="0">
                <a:ln>
                  <a:noFill/>
                </a:ln>
                <a:solidFill>
                  <a:srgbClr val="C00000"/>
                </a:solidFill>
                <a:effectLst/>
                <a:latin typeface="Calibri"/>
                <a:ea typeface="Calibri" pitchFamily="34" charset="0"/>
                <a:cs typeface="Times New Roman" pitchFamily="18" charset="0"/>
              </a:rPr>
              <a:t>Ö</a:t>
            </a:r>
            <a:r>
              <a:rPr kumimoji="0" lang="tr-TR" sz="1600" b="1"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ĞRETİCİ HİZMET S</a:t>
            </a:r>
            <a:r>
              <a:rPr kumimoji="0" lang="tr-TR" sz="1600" b="1" i="0" u="none" strike="noStrike" cap="none" normalizeH="0" baseline="0" dirty="0" smtClean="0">
                <a:ln>
                  <a:noFill/>
                </a:ln>
                <a:solidFill>
                  <a:srgbClr val="C00000"/>
                </a:solidFill>
                <a:effectLst/>
                <a:latin typeface="Calibri"/>
                <a:ea typeface="Calibri" pitchFamily="34" charset="0"/>
                <a:cs typeface="Times New Roman" pitchFamily="18" charset="0"/>
              </a:rPr>
              <a:t>Ö</a:t>
            </a:r>
            <a:r>
              <a:rPr kumimoji="0" lang="tr-TR" sz="1600" b="1"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ZLEŞMESİ</a:t>
            </a:r>
            <a:endParaRPr kumimoji="0" lang="tr-TR" sz="2800" b="0" i="0" u="none" strike="noStrike" cap="none" normalizeH="0" baseline="0" dirty="0" smtClean="0">
              <a:ln>
                <a:noFill/>
              </a:ln>
              <a:solidFill>
                <a:srgbClr val="C00000"/>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p:cNvSpPr>
            <a:spLocks noChangeArrowheads="1"/>
          </p:cNvSpPr>
          <p:nvPr/>
        </p:nvSpPr>
        <p:spPr bwMode="auto">
          <a:xfrm>
            <a:off x="214282" y="1214422"/>
            <a:ext cx="8501090" cy="53553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pPr>
            <a:r>
              <a:rPr kumimoji="0" lang="tr-TR" sz="1800" b="0" i="0" u="none" strike="noStrike" cap="none" normalizeH="0" baseline="0" dirty="0" smtClean="0">
                <a:ln>
                  <a:noFill/>
                </a:ln>
                <a:solidFill>
                  <a:srgbClr val="000000"/>
                </a:solidFill>
                <a:effectLst/>
                <a:latin typeface="Arial" pitchFamily="34" charset="0"/>
                <a:cs typeface="Arial" pitchFamily="34" charset="0"/>
              </a:rPr>
              <a:t>Sitemde kaydı olmayan kursiyerleri idarenin bilgisi dışında kursa kabul etmeyecektir. Aksi durumda sorumluluk tamamen usta öğreticiye ait olacaktır. Yetkili kişilerce yapılan denetim ve kontrollerde kayıtlı kursiyerlerin olmaması/kayıtsız kursiyer bulunması halinde Ücretli öğretmen/usta öğreticinin görevlendirmesi Halk Eğitimi Merkezi Müdürlüğünce tek taraflı olarak feshedilebilir.  </a:t>
            </a:r>
          </a:p>
          <a:p>
            <a:pPr marL="0" marR="0" lvl="0" indent="0" algn="just" defTabSz="914400" rtl="0" eaLnBrk="1" fontAlgn="base" latinLnBrk="0" hangingPunct="1">
              <a:lnSpc>
                <a:spcPct val="100000"/>
              </a:lnSpc>
              <a:spcBef>
                <a:spcPct val="0"/>
              </a:spcBef>
              <a:spcAft>
                <a:spcPct val="0"/>
              </a:spcAft>
              <a:buClrTx/>
              <a:buSzTx/>
              <a:buFontTx/>
              <a:buChar char="•"/>
              <a:tabLst/>
            </a:pP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tr-TR" sz="1800" b="0" i="0" u="none" strike="noStrike" cap="none" normalizeH="0" baseline="0" dirty="0" smtClean="0">
                <a:ln>
                  <a:noFill/>
                </a:ln>
                <a:solidFill>
                  <a:srgbClr val="000000"/>
                </a:solidFill>
                <a:effectLst/>
                <a:latin typeface="Arial" pitchFamily="34" charset="0"/>
                <a:cs typeface="Arial" pitchFamily="34" charset="0"/>
              </a:rPr>
              <a:t>Yoklamaları düzenli olarak sisteme işler.Çeşitli nedenlerle(kursiyer sayısının yedinin altına düşmesi v.b.) kursun ilgili makamın Olur’ları ile kapatılması halinde ücretli öğretmen/usta öğreticinin, kendisine yeni bir kurs açılmadığı ve/veya daha önce açılmış başka bir kursta görevlendirilmediği sürece hizmet sözleşmesi kursun kapatılma tarihinde feshedilmiş sayılır. Bu durumdan dolayı ücretli öğretmen/usta öğretici hiçbir hak iddia edemez.  </a:t>
            </a:r>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tr-TR" sz="1800" b="0" i="0" u="none" strike="noStrike" cap="none" normalizeH="0" baseline="0" dirty="0" smtClean="0">
                <a:ln>
                  <a:noFill/>
                </a:ln>
                <a:solidFill>
                  <a:srgbClr val="000000"/>
                </a:solidFill>
                <a:effectLst/>
                <a:latin typeface="Arial" pitchFamily="34" charset="0"/>
                <a:cs typeface="Arial" pitchFamily="34" charset="0"/>
              </a:rPr>
              <a:t>Yıllık planlara bağlı olarak verdikleri ders konuları ile yapılan deney, uygulama ve benzeri çalışmaları her dersin sonunda ilgili deftere yazarak imza eder. Kursiyer çalışmalarını ödev, proje, yazılı, sözlü ve uygulamalı olarak değerlendirir; uygulamalı sınav ile ilgili sınav ürünlerini </a:t>
            </a:r>
            <a:r>
              <a:rPr kumimoji="0" lang="tr-TR" sz="1800" b="0" i="1" u="sng" strike="noStrike" cap="none" normalizeH="0" baseline="0" dirty="0" smtClean="0">
                <a:ln>
                  <a:noFill/>
                </a:ln>
                <a:solidFill>
                  <a:srgbClr val="000000"/>
                </a:solidFill>
                <a:effectLst/>
                <a:latin typeface="Arial" pitchFamily="34" charset="0"/>
                <a:cs typeface="Arial" pitchFamily="34" charset="0"/>
              </a:rPr>
              <a:t>kurs bitiminde</a:t>
            </a:r>
            <a:r>
              <a:rPr kumimoji="0" lang="tr-TR" sz="1800" b="0" i="0" u="none" strike="noStrike" cap="none" normalizeH="0" baseline="0" dirty="0" smtClean="0">
                <a:ln>
                  <a:noFill/>
                </a:ln>
                <a:solidFill>
                  <a:srgbClr val="000000"/>
                </a:solidFill>
                <a:effectLst/>
                <a:latin typeface="Arial" pitchFamily="34" charset="0"/>
                <a:cs typeface="Arial" pitchFamily="34" charset="0"/>
              </a:rPr>
              <a:t> kurs evrakları ile beraber </a:t>
            </a:r>
            <a:r>
              <a:rPr kumimoji="0" lang="tr-TR" sz="1800" b="0" i="1" u="sng" strike="noStrike" cap="none" normalizeH="0" baseline="0" dirty="0" smtClean="0">
                <a:ln>
                  <a:noFill/>
                </a:ln>
                <a:solidFill>
                  <a:srgbClr val="000000"/>
                </a:solidFill>
                <a:effectLst/>
                <a:latin typeface="Arial" pitchFamily="34" charset="0"/>
                <a:cs typeface="Arial" pitchFamily="34" charset="0"/>
              </a:rPr>
              <a:t>en geç 1 hafta içinde </a:t>
            </a:r>
            <a:r>
              <a:rPr kumimoji="0" lang="tr-TR" sz="1800" b="0" i="0" u="none" strike="noStrike" cap="none" normalizeH="0" baseline="0" dirty="0" smtClean="0">
                <a:ln>
                  <a:noFill/>
                </a:ln>
                <a:solidFill>
                  <a:srgbClr val="000000"/>
                </a:solidFill>
                <a:effectLst/>
                <a:latin typeface="Arial" pitchFamily="34" charset="0"/>
                <a:cs typeface="Arial" pitchFamily="34" charset="0"/>
              </a:rPr>
              <a:t>kurum idaresine teslim eder.</a:t>
            </a: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Rectangle 1"/>
          <p:cNvSpPr>
            <a:spLocks noChangeArrowheads="1"/>
          </p:cNvSpPr>
          <p:nvPr/>
        </p:nvSpPr>
        <p:spPr bwMode="auto">
          <a:xfrm>
            <a:off x="2000232" y="642918"/>
            <a:ext cx="5085495" cy="33855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90488"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smtClean="0">
                <a:ln>
                  <a:noFill/>
                </a:ln>
                <a:solidFill>
                  <a:srgbClr val="C00000"/>
                </a:solidFill>
                <a:effectLst/>
                <a:latin typeface="Calibri"/>
                <a:ea typeface="Calibri" pitchFamily="34" charset="0"/>
                <a:cs typeface="Times New Roman" pitchFamily="18" charset="0"/>
              </a:rPr>
              <a:t>Ü</a:t>
            </a:r>
            <a:r>
              <a:rPr kumimoji="0" lang="tr-TR" sz="1600" b="1"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CRETLİ USTA </a:t>
            </a:r>
            <a:r>
              <a:rPr kumimoji="0" lang="tr-TR" sz="1600" b="1" i="0" u="none" strike="noStrike" cap="none" normalizeH="0" baseline="0" dirty="0" smtClean="0">
                <a:ln>
                  <a:noFill/>
                </a:ln>
                <a:solidFill>
                  <a:srgbClr val="C00000"/>
                </a:solidFill>
                <a:effectLst/>
                <a:latin typeface="Calibri"/>
                <a:ea typeface="Calibri" pitchFamily="34" charset="0"/>
                <a:cs typeface="Times New Roman" pitchFamily="18" charset="0"/>
              </a:rPr>
              <a:t>Ö</a:t>
            </a:r>
            <a:r>
              <a:rPr kumimoji="0" lang="tr-TR" sz="1600" b="1"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ĞRETİCİ HİZMET S</a:t>
            </a:r>
            <a:r>
              <a:rPr kumimoji="0" lang="tr-TR" sz="1600" b="1" i="0" u="none" strike="noStrike" cap="none" normalizeH="0" baseline="0" dirty="0" smtClean="0">
                <a:ln>
                  <a:noFill/>
                </a:ln>
                <a:solidFill>
                  <a:srgbClr val="C00000"/>
                </a:solidFill>
                <a:effectLst/>
                <a:latin typeface="Calibri"/>
                <a:ea typeface="Calibri" pitchFamily="34" charset="0"/>
                <a:cs typeface="Times New Roman" pitchFamily="18" charset="0"/>
              </a:rPr>
              <a:t>Ö</a:t>
            </a:r>
            <a:r>
              <a:rPr kumimoji="0" lang="tr-TR" sz="1600" b="1"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ZLEŞMESİ</a:t>
            </a:r>
            <a:endParaRPr kumimoji="0" lang="tr-TR" sz="2800" b="0" i="0" u="none" strike="noStrike" cap="none" normalizeH="0" baseline="0" dirty="0" smtClean="0">
              <a:ln>
                <a:noFill/>
              </a:ln>
              <a:solidFill>
                <a:srgbClr val="C00000"/>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ChangeArrowheads="1"/>
          </p:cNvSpPr>
          <p:nvPr/>
        </p:nvSpPr>
        <p:spPr bwMode="auto">
          <a:xfrm>
            <a:off x="142844" y="1071546"/>
            <a:ext cx="8429652"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pPr>
            <a:r>
              <a:rPr kumimoji="0" lang="tr-TR" sz="1800" b="0" u="none" strike="noStrike" cap="none" normalizeH="0" baseline="0" dirty="0" smtClean="0">
                <a:ln>
                  <a:noFill/>
                </a:ln>
                <a:solidFill>
                  <a:srgbClr val="000000"/>
                </a:solidFill>
                <a:effectLst/>
                <a:latin typeface="Arial" pitchFamily="34" charset="0"/>
                <a:cs typeface="Arial" pitchFamily="34" charset="0"/>
              </a:rPr>
              <a:t>Öğretmen-usta öğretici kursu bitmeden en az bir hafta önce kuruma gelerek kurs dosyasını ilgili müdür yardımcısına gösterir, birlikte kontrol ederler, varsa eksiklikler tamamlanır ve kurs bitiminde evrakları eksiksiz olarak imza karşılığı kurum idaresine teslim edilir.</a:t>
            </a:r>
          </a:p>
          <a:p>
            <a:pPr marL="0" marR="0" lvl="0" indent="0" algn="just" defTabSz="914400" rtl="0" eaLnBrk="1" fontAlgn="base" latinLnBrk="0" hangingPunct="1">
              <a:lnSpc>
                <a:spcPct val="100000"/>
              </a:lnSpc>
              <a:spcBef>
                <a:spcPct val="0"/>
              </a:spcBef>
              <a:spcAft>
                <a:spcPct val="0"/>
              </a:spcAft>
              <a:buClrTx/>
              <a:buSzTx/>
              <a:buFontTx/>
              <a:buChar char="•"/>
              <a:tabLst/>
            </a:pPr>
            <a:endParaRPr kumimoji="0" lang="tr-TR" sz="1800" b="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tr-TR" sz="1800" b="0" u="none" strike="noStrike" cap="none" normalizeH="0" baseline="0" dirty="0" smtClean="0">
                <a:ln>
                  <a:noFill/>
                </a:ln>
                <a:solidFill>
                  <a:srgbClr val="000000"/>
                </a:solidFill>
                <a:effectLst/>
                <a:latin typeface="Arial" pitchFamily="34" charset="0"/>
                <a:cs typeface="Arial" pitchFamily="34" charset="0"/>
              </a:rPr>
              <a:t>Her türlü eğitim-öğretim ve üretim çalışmaları ile uygulamalarda kursiyerlerin etkinliklerini devamlı ve yakından takip eder, gerekli rehberliği yapar.</a:t>
            </a:r>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tr-TR" sz="1800" b="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tr-TR" sz="1800" b="0" u="none" strike="noStrike" cap="none" normalizeH="0" baseline="0" dirty="0" smtClean="0">
                <a:ln>
                  <a:noFill/>
                </a:ln>
                <a:solidFill>
                  <a:srgbClr val="000000"/>
                </a:solidFill>
                <a:effectLst/>
                <a:latin typeface="Arial" pitchFamily="34" charset="0"/>
                <a:cs typeface="Arial" pitchFamily="34" charset="0"/>
              </a:rPr>
              <a:t>Kendisine verilen araç-gereç ve makinelerin korunmasını, bakımını, onarımını ve uygun biçimde kullanılmasını sağlar, bu konuda kursiyerlere rehberlik yapar. Her türlü güvenlik tedbirlerini alır. Makinelerle ilgili bakım kartlarını hazırlar.</a:t>
            </a:r>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tr-TR" sz="1800" b="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tr-TR" sz="1800" b="0" u="none" strike="noStrike" cap="none" normalizeH="0" baseline="0" dirty="0" smtClean="0">
                <a:ln>
                  <a:noFill/>
                </a:ln>
                <a:solidFill>
                  <a:srgbClr val="000000"/>
                </a:solidFill>
                <a:effectLst/>
                <a:latin typeface="Arial" pitchFamily="34" charset="0"/>
                <a:cs typeface="Arial" pitchFamily="34" charset="0"/>
              </a:rPr>
              <a:t>Müdürün görevlendirmesi durumunda, diğer kamu görevlileri ile iş birliği içinde hazırlanacak programlar için yöre halkının istek ve ihtiyaçlarını belirler ve ilgili müdür yardımcısına sunar.</a:t>
            </a:r>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tr-TR" sz="1800" b="0" u="none" strike="noStrike" cap="none" normalizeH="0" baseline="0" dirty="0" smtClean="0">
              <a:ln>
                <a:noFill/>
              </a:ln>
              <a:solidFill>
                <a:srgbClr val="000000"/>
              </a:solidFill>
              <a:effectLst/>
              <a:latin typeface="Arial" pitchFamily="34" charset="0"/>
              <a:cs typeface="Arial" pitchFamily="34" charset="0"/>
            </a:endParaRPr>
          </a:p>
          <a:p>
            <a:pPr algn="just" eaLnBrk="0" fontAlgn="base" hangingPunct="0">
              <a:spcBef>
                <a:spcPct val="0"/>
              </a:spcBef>
              <a:spcAft>
                <a:spcPct val="0"/>
              </a:spcAft>
              <a:buFontTx/>
              <a:buChar char="•"/>
            </a:pPr>
            <a:r>
              <a:rPr lang="tr-TR" dirty="0" smtClean="0">
                <a:latin typeface="Arial" pitchFamily="34" charset="0"/>
                <a:cs typeface="Arial" pitchFamily="34" charset="0"/>
              </a:rPr>
              <a:t>Derslerin başlamasından </a:t>
            </a:r>
            <a:r>
              <a:rPr lang="tr-TR" b="1" u="sng" dirty="0" smtClean="0">
                <a:latin typeface="Arial" pitchFamily="34" charset="0"/>
                <a:cs typeface="Arial" pitchFamily="34" charset="0"/>
              </a:rPr>
              <a:t>en az on beş dakika</a:t>
            </a:r>
            <a:r>
              <a:rPr lang="tr-TR" dirty="0" smtClean="0">
                <a:latin typeface="Arial" pitchFamily="34" charset="0"/>
                <a:cs typeface="Arial" pitchFamily="34" charset="0"/>
              </a:rPr>
              <a:t> önce görev yerinde bulunur, dersliği öğretime hazırlar ve tüm </a:t>
            </a:r>
            <a:r>
              <a:rPr lang="tr-TR" b="1" u="sng" dirty="0" smtClean="0">
                <a:latin typeface="Arial" pitchFamily="34" charset="0"/>
                <a:cs typeface="Arial" pitchFamily="34" charset="0"/>
              </a:rPr>
              <a:t>kursiyerler sınıftan çıktıktan</a:t>
            </a:r>
            <a:r>
              <a:rPr lang="tr-TR" dirty="0" smtClean="0">
                <a:latin typeface="Arial" pitchFamily="34" charset="0"/>
                <a:cs typeface="Arial" pitchFamily="34" charset="0"/>
              </a:rPr>
              <a:t> sonra sınıfı kontrol eder; düzenli ve temiz olduğundan emin olduktan sonra sınıfı terk eder.</a:t>
            </a:r>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tr-TR" sz="1800" b="0" u="none" strike="noStrike" cap="none" normalizeH="0" baseline="0" dirty="0" smtClean="0">
              <a:ln>
                <a:noFill/>
              </a:ln>
              <a:solidFill>
                <a:schemeClr val="tx1"/>
              </a:solidFill>
              <a:effectLst/>
              <a:latin typeface="Arial" pitchFamily="34" charset="0"/>
              <a:cs typeface="Arial" pitchFamily="34" charset="0"/>
            </a:endParaRPr>
          </a:p>
        </p:txBody>
      </p:sp>
      <p:sp>
        <p:nvSpPr>
          <p:cNvPr id="4" name="Rectangle 1"/>
          <p:cNvSpPr>
            <a:spLocks noChangeArrowheads="1"/>
          </p:cNvSpPr>
          <p:nvPr/>
        </p:nvSpPr>
        <p:spPr bwMode="auto">
          <a:xfrm>
            <a:off x="2000232" y="642918"/>
            <a:ext cx="5085495" cy="33855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90488"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smtClean="0">
                <a:ln>
                  <a:noFill/>
                </a:ln>
                <a:solidFill>
                  <a:srgbClr val="C00000"/>
                </a:solidFill>
                <a:effectLst/>
                <a:latin typeface="Calibri"/>
                <a:ea typeface="Calibri" pitchFamily="34" charset="0"/>
                <a:cs typeface="Times New Roman" pitchFamily="18" charset="0"/>
              </a:rPr>
              <a:t>Ü</a:t>
            </a:r>
            <a:r>
              <a:rPr kumimoji="0" lang="tr-TR" sz="1600" b="1"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CRETLİ USTA </a:t>
            </a:r>
            <a:r>
              <a:rPr kumimoji="0" lang="tr-TR" sz="1600" b="1" i="0" u="none" strike="noStrike" cap="none" normalizeH="0" baseline="0" dirty="0" smtClean="0">
                <a:ln>
                  <a:noFill/>
                </a:ln>
                <a:solidFill>
                  <a:srgbClr val="C00000"/>
                </a:solidFill>
                <a:effectLst/>
                <a:latin typeface="Calibri"/>
                <a:ea typeface="Calibri" pitchFamily="34" charset="0"/>
                <a:cs typeface="Times New Roman" pitchFamily="18" charset="0"/>
              </a:rPr>
              <a:t>Ö</a:t>
            </a:r>
            <a:r>
              <a:rPr kumimoji="0" lang="tr-TR" sz="1600" b="1"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ĞRETİCİ HİZMET S</a:t>
            </a:r>
            <a:r>
              <a:rPr kumimoji="0" lang="tr-TR" sz="1600" b="1" i="0" u="none" strike="noStrike" cap="none" normalizeH="0" baseline="0" dirty="0" smtClean="0">
                <a:ln>
                  <a:noFill/>
                </a:ln>
                <a:solidFill>
                  <a:srgbClr val="C00000"/>
                </a:solidFill>
                <a:effectLst/>
                <a:latin typeface="Calibri"/>
                <a:ea typeface="Calibri" pitchFamily="34" charset="0"/>
                <a:cs typeface="Times New Roman" pitchFamily="18" charset="0"/>
              </a:rPr>
              <a:t>Ö</a:t>
            </a:r>
            <a:r>
              <a:rPr kumimoji="0" lang="tr-TR" sz="1600" b="1"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ZLEŞMESİ</a:t>
            </a:r>
            <a:endParaRPr kumimoji="0" lang="tr-TR" sz="2800" b="0" i="0" u="none" strike="noStrike" cap="none" normalizeH="0" baseline="0" dirty="0" smtClean="0">
              <a:ln>
                <a:noFill/>
              </a:ln>
              <a:solidFill>
                <a:srgbClr val="C00000"/>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p:cNvSpPr>
            <a:spLocks noChangeArrowheads="1"/>
          </p:cNvSpPr>
          <p:nvPr/>
        </p:nvSpPr>
        <p:spPr bwMode="auto">
          <a:xfrm>
            <a:off x="285720" y="1142984"/>
            <a:ext cx="8572528" cy="48013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pPr>
            <a:r>
              <a:rPr kumimoji="0" lang="tr-TR" sz="1800" b="0" i="0" u="none" strike="noStrike" cap="none" normalizeH="0" baseline="0" dirty="0" smtClean="0">
                <a:ln>
                  <a:noFill/>
                </a:ln>
                <a:solidFill>
                  <a:srgbClr val="000000"/>
                </a:solidFill>
                <a:effectLst/>
                <a:latin typeface="Arial" pitchFamily="34" charset="0"/>
                <a:cs typeface="Arial" pitchFamily="34" charset="0"/>
              </a:rPr>
              <a:t>Görevlendirildiği komisyon ve kulüp çalışmalarına, millî bayram ile mahallî günlere, tören ve toplantılara, sergi, şölen, kurs, seminerler ve yaygın eğitim ile ilgili her türlü etkinliğe katılır; çalışma takviminde belirtilen tarihlerde kurumda hazır bulunur ve verilen görevleri yapar; komisyon ve diğer ekiplerdeki çalışmalarını toplam kalite yönetimi anlayışı ile yürütür.</a:t>
            </a:r>
          </a:p>
          <a:p>
            <a:pPr marL="0" marR="0" lvl="0" indent="0" algn="just" defTabSz="914400" rtl="0" eaLnBrk="1" fontAlgn="base" latinLnBrk="0" hangingPunct="1">
              <a:lnSpc>
                <a:spcPct val="100000"/>
              </a:lnSpc>
              <a:spcBef>
                <a:spcPct val="0"/>
              </a:spcBef>
              <a:spcAft>
                <a:spcPct val="0"/>
              </a:spcAft>
              <a:buClrTx/>
              <a:buSzTx/>
              <a:buFontTx/>
              <a:buChar char="•"/>
              <a:tabLst/>
            </a:pP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tr-TR" sz="1800" b="0" i="0" u="none" strike="noStrike" cap="none" normalizeH="0" baseline="0" dirty="0" smtClean="0">
                <a:ln>
                  <a:noFill/>
                </a:ln>
                <a:solidFill>
                  <a:srgbClr val="000000"/>
                </a:solidFill>
                <a:effectLst/>
                <a:latin typeface="Arial" pitchFamily="34" charset="0"/>
                <a:cs typeface="Arial" pitchFamily="34" charset="0"/>
              </a:rPr>
              <a:t>Uygulamalı öğretimde temrin, üretim ve hizmetlerin düzenli olarak sürdürülebilmesi için sorumlu Müdür Yardımcısı ile işbirliği yapar.</a:t>
            </a:r>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tr-TR" sz="1800" b="0" i="0" u="none" strike="noStrike" cap="none" normalizeH="0" baseline="0" dirty="0" smtClean="0">
                <a:ln>
                  <a:noFill/>
                </a:ln>
                <a:solidFill>
                  <a:srgbClr val="000000"/>
                </a:solidFill>
                <a:effectLst/>
                <a:latin typeface="Arial" pitchFamily="34" charset="0"/>
                <a:cs typeface="Arial" pitchFamily="34" charset="0"/>
              </a:rPr>
              <a:t>Kurumun her türlü demirbaşını (makine, alet vs.) kursiyerlerin özel işleri için kullanılmasına izin vermez. Sadece eğitim amaçlı kullanılabilir.</a:t>
            </a:r>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tr-TR" sz="1800" b="0" i="0" u="none" strike="noStrike" cap="none" normalizeH="0" baseline="0" dirty="0" smtClean="0">
                <a:ln>
                  <a:noFill/>
                </a:ln>
                <a:solidFill>
                  <a:srgbClr val="000000"/>
                </a:solidFill>
                <a:effectLst/>
                <a:latin typeface="Arial" pitchFamily="34" charset="0"/>
                <a:cs typeface="Arial" pitchFamily="34" charset="0"/>
              </a:rPr>
              <a:t>Kursun özelliğine göre plan, program ve kitapları kurs yerinde bulundurur. Konu ile ilgili sorumlu Müdür Yardımcısı ile işbirliği yapar.</a:t>
            </a:r>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tr-TR" sz="1800" b="0" i="0" u="none" strike="noStrike" cap="none" normalizeH="0" baseline="0" dirty="0" smtClean="0">
                <a:ln>
                  <a:noFill/>
                </a:ln>
                <a:solidFill>
                  <a:srgbClr val="000000"/>
                </a:solidFill>
                <a:effectLst/>
                <a:latin typeface="Arial" pitchFamily="34" charset="0"/>
                <a:cs typeface="Arial" pitchFamily="34" charset="0"/>
              </a:rPr>
              <a:t>Kurs yerini sürekli olarak denetime hazır tutar; kursiyer dosyasını günü gününe işler ve sürekli yanında bulundurur. Kurs yerinin temizliği ve düzenini sağlar.</a:t>
            </a: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Rectangle 1"/>
          <p:cNvSpPr>
            <a:spLocks noChangeArrowheads="1"/>
          </p:cNvSpPr>
          <p:nvPr/>
        </p:nvSpPr>
        <p:spPr bwMode="auto">
          <a:xfrm>
            <a:off x="2000232" y="642918"/>
            <a:ext cx="5085495" cy="33855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90488"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smtClean="0">
                <a:ln>
                  <a:noFill/>
                </a:ln>
                <a:solidFill>
                  <a:srgbClr val="C00000"/>
                </a:solidFill>
                <a:effectLst/>
                <a:latin typeface="Calibri"/>
                <a:ea typeface="Calibri" pitchFamily="34" charset="0"/>
                <a:cs typeface="Times New Roman" pitchFamily="18" charset="0"/>
              </a:rPr>
              <a:t>Ü</a:t>
            </a:r>
            <a:r>
              <a:rPr kumimoji="0" lang="tr-TR" sz="1600" b="1"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CRETLİ USTA </a:t>
            </a:r>
            <a:r>
              <a:rPr kumimoji="0" lang="tr-TR" sz="1600" b="1" i="0" u="none" strike="noStrike" cap="none" normalizeH="0" baseline="0" dirty="0" smtClean="0">
                <a:ln>
                  <a:noFill/>
                </a:ln>
                <a:solidFill>
                  <a:srgbClr val="C00000"/>
                </a:solidFill>
                <a:effectLst/>
                <a:latin typeface="Calibri"/>
                <a:ea typeface="Calibri" pitchFamily="34" charset="0"/>
                <a:cs typeface="Times New Roman" pitchFamily="18" charset="0"/>
              </a:rPr>
              <a:t>Ö</a:t>
            </a:r>
            <a:r>
              <a:rPr kumimoji="0" lang="tr-TR" sz="1600" b="1"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ĞRETİCİ HİZMET S</a:t>
            </a:r>
            <a:r>
              <a:rPr kumimoji="0" lang="tr-TR" sz="1600" b="1" i="0" u="none" strike="noStrike" cap="none" normalizeH="0" baseline="0" dirty="0" smtClean="0">
                <a:ln>
                  <a:noFill/>
                </a:ln>
                <a:solidFill>
                  <a:srgbClr val="C00000"/>
                </a:solidFill>
                <a:effectLst/>
                <a:latin typeface="Calibri"/>
                <a:ea typeface="Calibri" pitchFamily="34" charset="0"/>
                <a:cs typeface="Times New Roman" pitchFamily="18" charset="0"/>
              </a:rPr>
              <a:t>Ö</a:t>
            </a:r>
            <a:r>
              <a:rPr kumimoji="0" lang="tr-TR" sz="1600" b="1"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ZLEŞMESİ</a:t>
            </a:r>
            <a:endParaRPr kumimoji="0" lang="tr-TR" sz="2800" b="0" i="0" u="none" strike="noStrike" cap="none" normalizeH="0" baseline="0" dirty="0" smtClean="0">
              <a:ln>
                <a:noFill/>
              </a:ln>
              <a:solidFill>
                <a:srgbClr val="C00000"/>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ChangeArrowheads="1"/>
          </p:cNvSpPr>
          <p:nvPr/>
        </p:nvSpPr>
        <p:spPr bwMode="auto">
          <a:xfrm>
            <a:off x="214282" y="1285860"/>
            <a:ext cx="8572528" cy="53553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pPr>
            <a:r>
              <a:rPr kumimoji="0" lang="tr-TR" sz="1800" b="0" u="none" strike="noStrike" cap="none" normalizeH="0" baseline="0" dirty="0" smtClean="0">
                <a:ln>
                  <a:noFill/>
                </a:ln>
                <a:solidFill>
                  <a:srgbClr val="000000"/>
                </a:solidFill>
                <a:effectLst/>
                <a:latin typeface="Arial" pitchFamily="34" charset="0"/>
                <a:cs typeface="Arial" pitchFamily="34" charset="0"/>
              </a:rPr>
              <a:t>Toplantılara zamanında katılmaya özen gösterir. Toplantılara katılmayan ders görevini yapmamış sayılır.</a:t>
            </a:r>
          </a:p>
          <a:p>
            <a:pPr marL="0" marR="0" lvl="0" indent="0" algn="just" defTabSz="914400" rtl="0" eaLnBrk="1" fontAlgn="base" latinLnBrk="0" hangingPunct="1">
              <a:lnSpc>
                <a:spcPct val="100000"/>
              </a:lnSpc>
              <a:spcBef>
                <a:spcPct val="0"/>
              </a:spcBef>
              <a:spcAft>
                <a:spcPct val="0"/>
              </a:spcAft>
              <a:buClrTx/>
              <a:buSzTx/>
              <a:buFontTx/>
              <a:buChar char="•"/>
              <a:tabLst/>
            </a:pPr>
            <a:endParaRPr kumimoji="0" lang="tr-TR" sz="1800" b="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tr-TR" sz="1800" b="0" u="none" strike="noStrike" cap="none" normalizeH="0" baseline="0" dirty="0" smtClean="0">
                <a:ln>
                  <a:noFill/>
                </a:ln>
                <a:solidFill>
                  <a:srgbClr val="000000"/>
                </a:solidFill>
                <a:effectLst/>
                <a:latin typeface="Arial" pitchFamily="34" charset="0"/>
                <a:cs typeface="Arial" pitchFamily="34" charset="0"/>
              </a:rPr>
              <a:t>Kurslarda görevli tüm Öğretmen ve Usta Öğreticiler kurs mahallindeki Muhtar, Okul Müdürü, Din Görevlisi, Ebe, Sağlık Memuru ile işbirliği içerisinde olmalıdır.</a:t>
            </a:r>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tr-TR" sz="1800" b="0" u="none" strike="noStrike" cap="none" normalizeH="0" baseline="0" dirty="0" smtClean="0">
              <a:ln>
                <a:noFill/>
              </a:ln>
              <a:solidFill>
                <a:srgbClr val="00000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tr-TR" sz="1800" b="0" u="none" strike="noStrike" cap="none" normalizeH="0" baseline="0" dirty="0" smtClean="0">
                <a:ln>
                  <a:noFill/>
                </a:ln>
                <a:solidFill>
                  <a:srgbClr val="000000"/>
                </a:solidFill>
                <a:effectLst/>
                <a:latin typeface="Arial" pitchFamily="34" charset="0"/>
                <a:cs typeface="Arial" pitchFamily="34" charset="0"/>
              </a:rPr>
              <a:t>Açılan tüm kurslarda görevlendirilen Usta Öğretici ve Öğretmenler kurs süresince Halk Eğitimi Merkezi’nin haberi olmadan ekipleriyle birlikte (Kaymakamlık Oluru alınmadan) yapılacak hiçbir etkinlik ve gösteriye katılamazlar.</a:t>
            </a:r>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tr-TR" sz="1800" b="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tr-TR" sz="1800" b="0" u="none" strike="noStrike" cap="none" normalizeH="0" baseline="0" dirty="0" smtClean="0">
                <a:ln>
                  <a:noFill/>
                </a:ln>
                <a:solidFill>
                  <a:srgbClr val="000000"/>
                </a:solidFill>
                <a:effectLst/>
                <a:latin typeface="Arial" pitchFamily="34" charset="0"/>
                <a:cs typeface="Arial" pitchFamily="34" charset="0"/>
              </a:rPr>
              <a:t>Kesinlikle kursiyerlerle tartışmaz; kursiyerlere kırıcı ve rencide edici bir söz söylemez.</a:t>
            </a:r>
          </a:p>
          <a:p>
            <a:pPr marL="0" marR="0" lvl="0" indent="0" algn="just" defTabSz="914400" rtl="0" eaLnBrk="0" fontAlgn="base" latinLnBrk="0" hangingPunct="0">
              <a:lnSpc>
                <a:spcPct val="100000"/>
              </a:lnSpc>
              <a:spcBef>
                <a:spcPct val="0"/>
              </a:spcBef>
              <a:spcAft>
                <a:spcPct val="0"/>
              </a:spcAft>
              <a:buClrTx/>
              <a:buSzTx/>
              <a:buFontTx/>
              <a:buChar char="•"/>
              <a:tabLst/>
            </a:pPr>
            <a:endParaRPr lang="tr-TR" dirty="0" smtClean="0">
              <a:solidFill>
                <a:srgbClr val="000000"/>
              </a:solidFill>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lang="tr-TR" dirty="0" smtClean="0">
                <a:latin typeface="Arial" pitchFamily="34" charset="0"/>
                <a:cs typeface="Arial" pitchFamily="34" charset="0"/>
              </a:rPr>
              <a:t>Çözemediği bir sorun ve olağanüstü bir durum olursa hemen durumu kurum müdürüne bildirir ve kurum müdüründen aldığı direktife göre hareket eder.</a:t>
            </a:r>
          </a:p>
          <a:p>
            <a:pPr marL="0" marR="0" lvl="0" indent="0" algn="just" defTabSz="914400" rtl="0" eaLnBrk="0" fontAlgn="base" latinLnBrk="0" hangingPunct="0">
              <a:lnSpc>
                <a:spcPct val="100000"/>
              </a:lnSpc>
              <a:spcBef>
                <a:spcPct val="0"/>
              </a:spcBef>
              <a:spcAft>
                <a:spcPct val="0"/>
              </a:spcAft>
              <a:buClrTx/>
              <a:buSzTx/>
              <a:buFontTx/>
              <a:buChar char="•"/>
              <a:tabLst/>
            </a:pPr>
            <a:endParaRPr lang="tr-TR" dirty="0" smtClean="0">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lang="tr-TR" dirty="0" smtClean="0">
                <a:latin typeface="Arial" pitchFamily="34" charset="0"/>
                <a:cs typeface="Arial" pitchFamily="34" charset="0"/>
              </a:rPr>
              <a:t>Kurum ile ilgili bilgileri kesinlikle başkaları ile paylaşmaz ve kurum ile ilgili özel bilgileri sır olarak saklar.</a:t>
            </a:r>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tr-TR" sz="1800" b="0" u="none" strike="noStrike" cap="none" normalizeH="0" baseline="0" dirty="0" smtClean="0">
              <a:ln>
                <a:noFill/>
              </a:ln>
              <a:solidFill>
                <a:schemeClr val="tx1"/>
              </a:solidFill>
              <a:effectLst/>
              <a:latin typeface="Arial" pitchFamily="34" charset="0"/>
              <a:cs typeface="Arial" pitchFamily="34" charset="0"/>
            </a:endParaRPr>
          </a:p>
        </p:txBody>
      </p:sp>
      <p:sp>
        <p:nvSpPr>
          <p:cNvPr id="4" name="Rectangle 1"/>
          <p:cNvSpPr>
            <a:spLocks noChangeArrowheads="1"/>
          </p:cNvSpPr>
          <p:nvPr/>
        </p:nvSpPr>
        <p:spPr bwMode="auto">
          <a:xfrm>
            <a:off x="2000232" y="642918"/>
            <a:ext cx="5085495" cy="33855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90488"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smtClean="0">
                <a:ln>
                  <a:noFill/>
                </a:ln>
                <a:solidFill>
                  <a:srgbClr val="C00000"/>
                </a:solidFill>
                <a:effectLst/>
                <a:latin typeface="Calibri"/>
                <a:ea typeface="Calibri" pitchFamily="34" charset="0"/>
                <a:cs typeface="Times New Roman" pitchFamily="18" charset="0"/>
              </a:rPr>
              <a:t>Ü</a:t>
            </a:r>
            <a:r>
              <a:rPr kumimoji="0" lang="tr-TR" sz="1600" b="1"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CRETLİ USTA </a:t>
            </a:r>
            <a:r>
              <a:rPr kumimoji="0" lang="tr-TR" sz="1600" b="1" i="0" u="none" strike="noStrike" cap="none" normalizeH="0" baseline="0" dirty="0" smtClean="0">
                <a:ln>
                  <a:noFill/>
                </a:ln>
                <a:solidFill>
                  <a:srgbClr val="C00000"/>
                </a:solidFill>
                <a:effectLst/>
                <a:latin typeface="Calibri"/>
                <a:ea typeface="Calibri" pitchFamily="34" charset="0"/>
                <a:cs typeface="Times New Roman" pitchFamily="18" charset="0"/>
              </a:rPr>
              <a:t>Ö</a:t>
            </a:r>
            <a:r>
              <a:rPr kumimoji="0" lang="tr-TR" sz="1600" b="1"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ĞRETİCİ HİZMET S</a:t>
            </a:r>
            <a:r>
              <a:rPr kumimoji="0" lang="tr-TR" sz="1600" b="1" i="0" u="none" strike="noStrike" cap="none" normalizeH="0" baseline="0" dirty="0" smtClean="0">
                <a:ln>
                  <a:noFill/>
                </a:ln>
                <a:solidFill>
                  <a:srgbClr val="C00000"/>
                </a:solidFill>
                <a:effectLst/>
                <a:latin typeface="Calibri"/>
                <a:ea typeface="Calibri" pitchFamily="34" charset="0"/>
                <a:cs typeface="Times New Roman" pitchFamily="18" charset="0"/>
              </a:rPr>
              <a:t>Ö</a:t>
            </a:r>
            <a:r>
              <a:rPr kumimoji="0" lang="tr-TR" sz="1600" b="1"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ZLEŞMESİ</a:t>
            </a:r>
            <a:endParaRPr kumimoji="0" lang="tr-TR" sz="2800" b="0" i="0" u="none" strike="noStrike" cap="none" normalizeH="0" baseline="0" dirty="0" smtClean="0">
              <a:ln>
                <a:noFill/>
              </a:ln>
              <a:solidFill>
                <a:srgbClr val="C00000"/>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
          <p:cNvSpPr>
            <a:spLocks noChangeArrowheads="1"/>
          </p:cNvSpPr>
          <p:nvPr/>
        </p:nvSpPr>
        <p:spPr bwMode="auto">
          <a:xfrm>
            <a:off x="285720" y="1357298"/>
            <a:ext cx="8501090" cy="42473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pPr>
            <a:r>
              <a:rPr kumimoji="0" lang="tr-TR" sz="1800" b="0" i="0" u="none" strike="noStrike" cap="none" normalizeH="0" baseline="0" dirty="0" smtClean="0">
                <a:ln>
                  <a:noFill/>
                </a:ln>
                <a:solidFill>
                  <a:srgbClr val="000000"/>
                </a:solidFill>
                <a:effectLst/>
                <a:latin typeface="Arial" pitchFamily="34" charset="0"/>
                <a:cs typeface="Arial" pitchFamily="34" charset="0"/>
              </a:rPr>
              <a:t>Kurslarda idareden habersiz sınıflar arası malzeme ve demirbaş değişikliği yapamaz, zorunlu hallerde kurum müdürünün izni ile başka bir yerden aldığı demirbaş eşyayı, işi bittiğinde aldığı yere geri bırakır. Kurumun demirbaş ve diğer malzemelerini dikkatli kullanılır; zarar ve hasarlar, zarar verenlere ödettirilir.</a:t>
            </a:r>
          </a:p>
          <a:p>
            <a:pPr marL="0" marR="0" lvl="0" indent="0" algn="just" defTabSz="914400" rtl="0" eaLnBrk="1" fontAlgn="base" latinLnBrk="0" hangingPunct="1">
              <a:lnSpc>
                <a:spcPct val="100000"/>
              </a:lnSpc>
              <a:spcBef>
                <a:spcPct val="0"/>
              </a:spcBef>
              <a:spcAft>
                <a:spcPct val="0"/>
              </a:spcAft>
              <a:buClrTx/>
              <a:buSzTx/>
              <a:buFontTx/>
              <a:buChar char="•"/>
              <a:tabLst/>
            </a:pP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tr-TR" sz="1800" b="0" i="0" u="none" strike="noStrike" cap="none" normalizeH="0" baseline="0" dirty="0" smtClean="0">
                <a:ln>
                  <a:noFill/>
                </a:ln>
                <a:solidFill>
                  <a:srgbClr val="000000"/>
                </a:solidFill>
                <a:effectLst/>
                <a:latin typeface="Arial" pitchFamily="34" charset="0"/>
                <a:cs typeface="Arial" pitchFamily="34" charset="0"/>
              </a:rPr>
              <a:t>Kursiyerler kurslara devam etmek zorundadırlar. Kurs süresinin 1/5 i kadar özürlü-özürsüz devamsızlık edenler, kurslara geç gelmeyi alışkanlık haline getirenler, kurs düzenini bozucu, eğitimi aksatıcı davranışlarda bulunanlar, disiplin kurulu kararı ile kursla ilişikleri kesilir, bunlara belge verilmez. Bu gibi kursiyerlerin durumu, kurs Öğretmen ve Usta Öğreticisi tarafından zamanında idareye yazılı olarak bildirilir.</a:t>
            </a:r>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tr-TR" sz="1800" b="0" i="0" u="none" strike="noStrike" cap="none" normalizeH="0" baseline="0" dirty="0" smtClean="0">
                <a:ln>
                  <a:noFill/>
                </a:ln>
                <a:solidFill>
                  <a:srgbClr val="000000"/>
                </a:solidFill>
                <a:effectLst/>
                <a:latin typeface="Arial" pitchFamily="34" charset="0"/>
                <a:cs typeface="Arial" pitchFamily="34" charset="0"/>
              </a:rPr>
              <a:t>Kurslarda öğretmen ve kursiyerler kursun amacı dışında işler yapmazlar. Kurum idaresinin olurunu almadan kendisine açılan kurs ile ilgili hiçbir etkinliğe bireysel ve/veya kursiyeri ile katılamazlar.</a:t>
            </a: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Rectangle 1"/>
          <p:cNvSpPr>
            <a:spLocks noChangeArrowheads="1"/>
          </p:cNvSpPr>
          <p:nvPr/>
        </p:nvSpPr>
        <p:spPr bwMode="auto">
          <a:xfrm>
            <a:off x="2000232" y="642918"/>
            <a:ext cx="5085495" cy="33855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90488"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smtClean="0">
                <a:ln>
                  <a:noFill/>
                </a:ln>
                <a:solidFill>
                  <a:srgbClr val="C00000"/>
                </a:solidFill>
                <a:effectLst/>
                <a:latin typeface="Calibri"/>
                <a:ea typeface="Calibri" pitchFamily="34" charset="0"/>
                <a:cs typeface="Times New Roman" pitchFamily="18" charset="0"/>
              </a:rPr>
              <a:t>Ü</a:t>
            </a:r>
            <a:r>
              <a:rPr kumimoji="0" lang="tr-TR" sz="1600" b="1"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CRETLİ USTA </a:t>
            </a:r>
            <a:r>
              <a:rPr kumimoji="0" lang="tr-TR" sz="1600" b="1" i="0" u="none" strike="noStrike" cap="none" normalizeH="0" baseline="0" dirty="0" smtClean="0">
                <a:ln>
                  <a:noFill/>
                </a:ln>
                <a:solidFill>
                  <a:srgbClr val="C00000"/>
                </a:solidFill>
                <a:effectLst/>
                <a:latin typeface="Calibri"/>
                <a:ea typeface="Calibri" pitchFamily="34" charset="0"/>
                <a:cs typeface="Times New Roman" pitchFamily="18" charset="0"/>
              </a:rPr>
              <a:t>Ö</a:t>
            </a:r>
            <a:r>
              <a:rPr kumimoji="0" lang="tr-TR" sz="1600" b="1"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ĞRETİCİ HİZMET S</a:t>
            </a:r>
            <a:r>
              <a:rPr kumimoji="0" lang="tr-TR" sz="1600" b="1" i="0" u="none" strike="noStrike" cap="none" normalizeH="0" baseline="0" dirty="0" smtClean="0">
                <a:ln>
                  <a:noFill/>
                </a:ln>
                <a:solidFill>
                  <a:srgbClr val="C00000"/>
                </a:solidFill>
                <a:effectLst/>
                <a:latin typeface="Calibri"/>
                <a:ea typeface="Calibri" pitchFamily="34" charset="0"/>
                <a:cs typeface="Times New Roman" pitchFamily="18" charset="0"/>
              </a:rPr>
              <a:t>Ö</a:t>
            </a:r>
            <a:r>
              <a:rPr kumimoji="0" lang="tr-TR" sz="1600" b="1"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ZLEŞMESİ</a:t>
            </a:r>
            <a:endParaRPr kumimoji="0" lang="tr-TR" sz="2800" b="0" i="0" u="none" strike="noStrike" cap="none" normalizeH="0" baseline="0" dirty="0" smtClean="0">
              <a:ln>
                <a:noFill/>
              </a:ln>
              <a:solidFill>
                <a:srgbClr val="C00000"/>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
          <p:cNvSpPr>
            <a:spLocks noChangeArrowheads="1"/>
          </p:cNvSpPr>
          <p:nvPr/>
        </p:nvSpPr>
        <p:spPr bwMode="auto">
          <a:xfrm>
            <a:off x="285720" y="1071546"/>
            <a:ext cx="8286776" cy="53553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pPr>
            <a:r>
              <a:rPr kumimoji="0" lang="tr-TR" sz="1800" b="0" i="0" u="none" strike="noStrike" cap="none" normalizeH="0" baseline="0" dirty="0" smtClean="0">
                <a:ln>
                  <a:noFill/>
                </a:ln>
                <a:solidFill>
                  <a:srgbClr val="000000"/>
                </a:solidFill>
                <a:effectLst/>
                <a:latin typeface="Arial" pitchFamily="34" charset="0"/>
                <a:cs typeface="Arial" pitchFamily="34" charset="0"/>
              </a:rPr>
              <a:t>Kursiyerler yanlarında arkadaş ve çocuk getirmezler. Kurs dışı işlerle meşgul olamazlar.</a:t>
            </a:r>
          </a:p>
          <a:p>
            <a:pPr marL="0" marR="0" lvl="0" indent="0" algn="just" defTabSz="914400" rtl="0" eaLnBrk="1" fontAlgn="base" latinLnBrk="0" hangingPunct="1">
              <a:lnSpc>
                <a:spcPct val="100000"/>
              </a:lnSpc>
              <a:spcBef>
                <a:spcPct val="0"/>
              </a:spcBef>
              <a:spcAft>
                <a:spcPct val="0"/>
              </a:spcAft>
              <a:buClrTx/>
              <a:buSzTx/>
              <a:buFontTx/>
              <a:buChar char="•"/>
              <a:tabLst/>
            </a:pP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tr-TR" sz="1800" b="0" i="0" u="none" strike="noStrike" cap="none" normalizeH="0" baseline="0" dirty="0" smtClean="0">
                <a:ln>
                  <a:noFill/>
                </a:ln>
                <a:solidFill>
                  <a:srgbClr val="000000"/>
                </a:solidFill>
                <a:effectLst/>
                <a:latin typeface="Arial" pitchFamily="34" charset="0"/>
                <a:cs typeface="Arial" pitchFamily="34" charset="0"/>
              </a:rPr>
              <a:t>Merkezde görevli öğretmen ve usta öğreticiler kursları ile görevlerin yanında kurum müdürünün yaygın eğitim ile ilgili verdiği tüm görevleri yapar.</a:t>
            </a:r>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tr-TR" sz="1800" b="0" i="0" u="none" strike="noStrike" cap="none" normalizeH="0" baseline="0" dirty="0" smtClean="0">
                <a:ln>
                  <a:noFill/>
                </a:ln>
                <a:solidFill>
                  <a:srgbClr val="000000"/>
                </a:solidFill>
                <a:effectLst/>
                <a:latin typeface="Arial" pitchFamily="34" charset="0"/>
                <a:cs typeface="Arial" pitchFamily="34" charset="0"/>
              </a:rPr>
              <a:t>Kursun süresinin bitiminde internet üzerinden kendisinin ve kursiyerlerin “Memnuniyet anketlerini” ayrı ayrı uygulamak zorundadır. </a:t>
            </a:r>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tr-TR" sz="1800" b="0" i="0" u="none" strike="noStrike" cap="none" normalizeH="0" baseline="0" dirty="0" smtClean="0">
                <a:ln>
                  <a:noFill/>
                </a:ln>
                <a:solidFill>
                  <a:srgbClr val="000000"/>
                </a:solidFill>
                <a:effectLst/>
                <a:latin typeface="Arial" pitchFamily="34" charset="0"/>
                <a:cs typeface="Arial" pitchFamily="34" charset="0"/>
              </a:rPr>
              <a:t>Öğretmenler/Usta Öğretici, merkez içinde ve dışında kurs ile ilgili yapacakları her türlü faaliyeti önceden müdüre yazılı olarak bildirirler.</a:t>
            </a:r>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tr-TR" sz="1800" b="0" i="0" u="none" strike="noStrike" cap="none" normalizeH="0" baseline="0" dirty="0" smtClean="0">
                <a:ln>
                  <a:noFill/>
                </a:ln>
                <a:solidFill>
                  <a:srgbClr val="000000"/>
                </a:solidFill>
                <a:effectLst/>
                <a:latin typeface="Arial" pitchFamily="34" charset="0"/>
                <a:cs typeface="Arial" pitchFamily="34" charset="0"/>
              </a:rPr>
              <a:t>MEB mevzuat hükümleri ve yukarıda belirtilen esaslara uymayan öğretmen, usta öğretici, veli, personel ve kursiyerler hakkında gerekli yasal işlemleri uygulanır. Kurumla ilişiği kesilir, bir daha görev verilmez</a:t>
            </a:r>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tr-TR" sz="1800" b="0" i="0" u="none" strike="noStrike" cap="none" normalizeH="0" baseline="0" dirty="0" smtClean="0">
                <a:ln>
                  <a:noFill/>
                </a:ln>
                <a:solidFill>
                  <a:srgbClr val="000000"/>
                </a:solidFill>
                <a:effectLst/>
                <a:latin typeface="Arial" pitchFamily="34" charset="0"/>
                <a:cs typeface="Arial" pitchFamily="34" charset="0"/>
              </a:rPr>
              <a:t>Sınıfta, atölyede çay içmez ve yemek yemez. Benzer şekilde kursiyerlerin sınıf ve atölyelerde çay içmelerine, yemek yemelerine izin vermez. Sınıf ve atölyesini temiz tutar, güvenlik tedbirlerini alır.</a:t>
            </a: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Rectangle 1"/>
          <p:cNvSpPr>
            <a:spLocks noChangeArrowheads="1"/>
          </p:cNvSpPr>
          <p:nvPr/>
        </p:nvSpPr>
        <p:spPr bwMode="auto">
          <a:xfrm>
            <a:off x="2000232" y="642918"/>
            <a:ext cx="5085495" cy="33855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90488"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smtClean="0">
                <a:ln>
                  <a:noFill/>
                </a:ln>
                <a:solidFill>
                  <a:srgbClr val="C00000"/>
                </a:solidFill>
                <a:effectLst/>
                <a:latin typeface="Calibri"/>
                <a:ea typeface="Calibri" pitchFamily="34" charset="0"/>
                <a:cs typeface="Times New Roman" pitchFamily="18" charset="0"/>
              </a:rPr>
              <a:t>Ü</a:t>
            </a:r>
            <a:r>
              <a:rPr kumimoji="0" lang="tr-TR" sz="1600" b="1"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CRETLİ USTA </a:t>
            </a:r>
            <a:r>
              <a:rPr kumimoji="0" lang="tr-TR" sz="1600" b="1" i="0" u="none" strike="noStrike" cap="none" normalizeH="0" baseline="0" dirty="0" smtClean="0">
                <a:ln>
                  <a:noFill/>
                </a:ln>
                <a:solidFill>
                  <a:srgbClr val="C00000"/>
                </a:solidFill>
                <a:effectLst/>
                <a:latin typeface="Calibri"/>
                <a:ea typeface="Calibri" pitchFamily="34" charset="0"/>
                <a:cs typeface="Times New Roman" pitchFamily="18" charset="0"/>
              </a:rPr>
              <a:t>Ö</a:t>
            </a:r>
            <a:r>
              <a:rPr kumimoji="0" lang="tr-TR" sz="1600" b="1"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ĞRETİCİ HİZMET S</a:t>
            </a:r>
            <a:r>
              <a:rPr kumimoji="0" lang="tr-TR" sz="1600" b="1" i="0" u="none" strike="noStrike" cap="none" normalizeH="0" baseline="0" dirty="0" smtClean="0">
                <a:ln>
                  <a:noFill/>
                </a:ln>
                <a:solidFill>
                  <a:srgbClr val="C00000"/>
                </a:solidFill>
                <a:effectLst/>
                <a:latin typeface="Calibri"/>
                <a:ea typeface="Calibri" pitchFamily="34" charset="0"/>
                <a:cs typeface="Times New Roman" pitchFamily="18" charset="0"/>
              </a:rPr>
              <a:t>Ö</a:t>
            </a:r>
            <a:r>
              <a:rPr kumimoji="0" lang="tr-TR" sz="1600" b="1"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ZLEŞMESİ</a:t>
            </a:r>
            <a:endParaRPr kumimoji="0" lang="tr-TR" sz="2800" b="0" i="0" u="none" strike="noStrike" cap="none" normalizeH="0" baseline="0" dirty="0" smtClean="0">
              <a:ln>
                <a:noFill/>
              </a:ln>
              <a:solidFill>
                <a:srgbClr val="C00000"/>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Autofit/>
          </a:bodyPr>
          <a:lstStyle/>
          <a:p>
            <a:r>
              <a:rPr lang="tr-TR" sz="3200" dirty="0" smtClean="0"/>
              <a:t>MİLLÎ EĞİTİM BAKANLIĞI HAYAT BOYU ÖĞRENME KURUMLARI YÖNETMELİĞİ</a:t>
            </a:r>
            <a:endParaRPr lang="tr-TR" sz="3200" dirty="0"/>
          </a:p>
        </p:txBody>
      </p:sp>
      <p:sp>
        <p:nvSpPr>
          <p:cNvPr id="3" name="2 İçerik Yer Tutucusu"/>
          <p:cNvSpPr>
            <a:spLocks noGrp="1"/>
          </p:cNvSpPr>
          <p:nvPr>
            <p:ph idx="1"/>
          </p:nvPr>
        </p:nvSpPr>
        <p:spPr/>
        <p:txBody>
          <a:bodyPr/>
          <a:lstStyle/>
          <a:p>
            <a:r>
              <a:rPr lang="tr-TR" dirty="0" smtClean="0">
                <a:latin typeface="Arial" pitchFamily="34" charset="0"/>
                <a:cs typeface="Arial" pitchFamily="34" charset="0"/>
              </a:rPr>
              <a:t>Milli Eğitim Bakanlığı Hayat Boyu Öğrenme Kurumları Yönetmeliği 11/04/2018 tarihli ve 30388 sayılı Resmi Gazete de yayımlanarak yürürlüğe girmiştir.</a:t>
            </a:r>
            <a:endParaRPr lang="tr-TR"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00034" y="2786058"/>
            <a:ext cx="8229600" cy="1143000"/>
          </a:xfrm>
        </p:spPr>
        <p:txBody>
          <a:bodyPr>
            <a:normAutofit fontScale="90000"/>
          </a:bodyPr>
          <a:lstStyle/>
          <a:p>
            <a:pPr algn="ctr"/>
            <a:r>
              <a:rPr lang="tr-TR" b="1" dirty="0" smtClean="0"/>
              <a:t>KURS AÇILIRKEN</a:t>
            </a:r>
            <a:br>
              <a:rPr lang="tr-TR" b="1" dirty="0" smtClean="0"/>
            </a:br>
            <a:r>
              <a:rPr lang="tr-TR" b="1" dirty="0" smtClean="0"/>
              <a:t>DİKKAT EDİLMESİ GEREKENLER</a:t>
            </a:r>
            <a:endParaRPr lang="tr-TR" b="1" dirty="0"/>
          </a:p>
        </p:txBody>
      </p:sp>
      <p:sp>
        <p:nvSpPr>
          <p:cNvPr id="4" name="3 Metin kutusu"/>
          <p:cNvSpPr txBox="1"/>
          <p:nvPr/>
        </p:nvSpPr>
        <p:spPr>
          <a:xfrm>
            <a:off x="2143108" y="4429132"/>
            <a:ext cx="5072098" cy="923330"/>
          </a:xfrm>
          <a:prstGeom prst="rect">
            <a:avLst/>
          </a:prstGeom>
          <a:noFill/>
        </p:spPr>
        <p:txBody>
          <a:bodyPr wrap="square" rtlCol="0">
            <a:spAutoFit/>
          </a:bodyPr>
          <a:lstStyle/>
          <a:p>
            <a:pPr algn="ctr"/>
            <a:r>
              <a:rPr lang="tr-TR" dirty="0" smtClean="0">
                <a:latin typeface="Arial" pitchFamily="34" charset="0"/>
                <a:cs typeface="Arial" pitchFamily="34" charset="0"/>
              </a:rPr>
              <a:t>Usta Öğreticilerden Sorumlu</a:t>
            </a:r>
          </a:p>
          <a:p>
            <a:pPr algn="ctr"/>
            <a:r>
              <a:rPr lang="tr-TR" dirty="0" smtClean="0">
                <a:latin typeface="Arial" pitchFamily="34" charset="0"/>
                <a:cs typeface="Arial" pitchFamily="34" charset="0"/>
              </a:rPr>
              <a:t>Müdür Yardımcısı:</a:t>
            </a:r>
          </a:p>
          <a:p>
            <a:pPr algn="ctr"/>
            <a:r>
              <a:rPr lang="tr-TR" dirty="0" smtClean="0">
                <a:latin typeface="Arial" pitchFamily="34" charset="0"/>
                <a:cs typeface="Arial" pitchFamily="34" charset="0"/>
              </a:rPr>
              <a:t>Turan TOKER</a:t>
            </a:r>
            <a:endParaRPr lang="tr-TR"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İçerik Yer Tutucusu"/>
          <p:cNvSpPr>
            <a:spLocks noGrp="1"/>
          </p:cNvSpPr>
          <p:nvPr>
            <p:ph idx="1"/>
          </p:nvPr>
        </p:nvSpPr>
        <p:spPr>
          <a:xfrm>
            <a:off x="71406" y="2000240"/>
            <a:ext cx="4543428" cy="4324360"/>
          </a:xfrm>
        </p:spPr>
        <p:txBody>
          <a:bodyPr>
            <a:normAutofit/>
          </a:bodyPr>
          <a:lstStyle/>
          <a:p>
            <a:r>
              <a:rPr lang="tr-TR" sz="2000" u="sng" dirty="0" smtClean="0">
                <a:latin typeface="Arial" pitchFamily="34" charset="0"/>
                <a:cs typeface="Arial" pitchFamily="34" charset="0"/>
              </a:rPr>
              <a:t>1.Aşama:</a:t>
            </a:r>
          </a:p>
          <a:p>
            <a:pPr lvl="1"/>
            <a:r>
              <a:rPr lang="tr-TR" sz="1800" dirty="0" smtClean="0">
                <a:latin typeface="Arial" pitchFamily="34" charset="0"/>
                <a:cs typeface="Arial" pitchFamily="34" charset="0"/>
              </a:rPr>
              <a:t>Kurs Açmak için yandaki dilekçe ile birlikte kurum Müdürü’ne onaylatılır.</a:t>
            </a:r>
          </a:p>
          <a:p>
            <a:pPr lvl="1"/>
            <a:endParaRPr lang="tr-TR" sz="1800" dirty="0" smtClean="0">
              <a:latin typeface="Arial" pitchFamily="34" charset="0"/>
              <a:cs typeface="Arial" pitchFamily="34" charset="0"/>
            </a:endParaRPr>
          </a:p>
          <a:p>
            <a:pPr lvl="1"/>
            <a:r>
              <a:rPr lang="tr-TR" sz="1800" dirty="0" smtClean="0">
                <a:latin typeface="Arial" pitchFamily="34" charset="0"/>
                <a:cs typeface="Arial" pitchFamily="34" charset="0"/>
              </a:rPr>
              <a:t>Onaylatılan form ile birlikte kurslardan sorumlu müdür yardımcısına gidilerek gerekli evraklar teslim alınır ve doldurulur.</a:t>
            </a:r>
          </a:p>
          <a:p>
            <a:pPr lvl="1">
              <a:buNone/>
            </a:pPr>
            <a:endParaRPr lang="tr-TR" sz="1800" dirty="0" smtClean="0">
              <a:latin typeface="Arial" pitchFamily="34" charset="0"/>
              <a:cs typeface="Arial" pitchFamily="34" charset="0"/>
            </a:endParaRPr>
          </a:p>
          <a:p>
            <a:pPr lvl="1"/>
            <a:endParaRPr lang="tr-TR" sz="1800" u="sng" dirty="0">
              <a:latin typeface="Arial" pitchFamily="34" charset="0"/>
              <a:cs typeface="Arial" pitchFamily="34" charset="0"/>
            </a:endParaRPr>
          </a:p>
        </p:txBody>
      </p:sp>
      <p:sp>
        <p:nvSpPr>
          <p:cNvPr id="6" name="1 Başlık"/>
          <p:cNvSpPr>
            <a:spLocks noGrp="1"/>
          </p:cNvSpPr>
          <p:nvPr>
            <p:ph type="title"/>
          </p:nvPr>
        </p:nvSpPr>
        <p:spPr>
          <a:xfrm>
            <a:off x="457200" y="704088"/>
            <a:ext cx="8229600" cy="1143000"/>
          </a:xfrm>
        </p:spPr>
        <p:txBody>
          <a:bodyPr>
            <a:normAutofit fontScale="90000"/>
          </a:bodyPr>
          <a:lstStyle/>
          <a:p>
            <a:r>
              <a:rPr lang="tr-TR" dirty="0" smtClean="0"/>
              <a:t>Kurs Açılırken Dikkat Edilmesi Gerekenler</a:t>
            </a:r>
            <a:endParaRPr lang="tr-TR" dirty="0"/>
          </a:p>
        </p:txBody>
      </p:sp>
      <p:pic>
        <p:nvPicPr>
          <p:cNvPr id="5" name="4 Resim" descr="1.jpg"/>
          <p:cNvPicPr>
            <a:picLocks noChangeAspect="1"/>
          </p:cNvPicPr>
          <p:nvPr/>
        </p:nvPicPr>
        <p:blipFill>
          <a:blip r:embed="rId2"/>
          <a:stretch>
            <a:fillRect/>
          </a:stretch>
        </p:blipFill>
        <p:spPr>
          <a:xfrm>
            <a:off x="4643438" y="1071545"/>
            <a:ext cx="4429156" cy="5669319"/>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Kurs Açılırken Dikkat Edilmesi Gerekenler</a:t>
            </a:r>
            <a:endParaRPr lang="tr-TR" dirty="0"/>
          </a:p>
        </p:txBody>
      </p:sp>
      <p:sp>
        <p:nvSpPr>
          <p:cNvPr id="3" name="2 İçerik Yer Tutucusu"/>
          <p:cNvSpPr>
            <a:spLocks noGrp="1"/>
          </p:cNvSpPr>
          <p:nvPr>
            <p:ph idx="1"/>
          </p:nvPr>
        </p:nvSpPr>
        <p:spPr>
          <a:xfrm>
            <a:off x="457200" y="1935480"/>
            <a:ext cx="4543428" cy="4389120"/>
          </a:xfrm>
        </p:spPr>
        <p:txBody>
          <a:bodyPr>
            <a:normAutofit/>
          </a:bodyPr>
          <a:lstStyle/>
          <a:p>
            <a:r>
              <a:rPr lang="tr-TR" sz="2000" u="sng" dirty="0" smtClean="0">
                <a:latin typeface="Arial" pitchFamily="34" charset="0"/>
                <a:cs typeface="Arial" pitchFamily="34" charset="0"/>
              </a:rPr>
              <a:t>2.Aşama:</a:t>
            </a:r>
          </a:p>
          <a:p>
            <a:pPr lvl="1"/>
            <a:r>
              <a:rPr lang="tr-TR" sz="1800" dirty="0" smtClean="0">
                <a:latin typeface="Arial" pitchFamily="34" charset="0"/>
                <a:cs typeface="Arial" pitchFamily="34" charset="0"/>
              </a:rPr>
              <a:t>Kurumumuzca Hazırlanmış Olan Yan Tarafta Belirtilen Kursiyer Başvuru Formu Kursiyerlere İmzalattırılır.</a:t>
            </a:r>
          </a:p>
          <a:p>
            <a:pPr lvl="1"/>
            <a:endParaRPr lang="tr-TR" sz="1800" dirty="0" smtClean="0">
              <a:latin typeface="Arial" pitchFamily="34" charset="0"/>
              <a:cs typeface="Arial" pitchFamily="34" charset="0"/>
            </a:endParaRPr>
          </a:p>
          <a:p>
            <a:pPr lvl="1"/>
            <a:r>
              <a:rPr lang="tr-TR" sz="1600" dirty="0" smtClean="0">
                <a:solidFill>
                  <a:srgbClr val="C00000"/>
                </a:solidFill>
                <a:latin typeface="Arial" pitchFamily="34" charset="0"/>
                <a:cs typeface="Arial" pitchFamily="34" charset="0"/>
              </a:rPr>
              <a:t>Not: İmzalattırılmayan, eksik yada yanlış doldurulan form’dan usta öğretici sorumludur.</a:t>
            </a:r>
          </a:p>
          <a:p>
            <a:pPr lvl="1"/>
            <a:r>
              <a:rPr lang="tr-TR" sz="1600" dirty="0" smtClean="0">
                <a:solidFill>
                  <a:srgbClr val="C00000"/>
                </a:solidFill>
                <a:latin typeface="Arial" pitchFamily="34" charset="0"/>
                <a:cs typeface="Arial" pitchFamily="34" charset="0"/>
              </a:rPr>
              <a:t>18 Yaşından küçükler için veli izin dilekçesi doldurulur.</a:t>
            </a:r>
          </a:p>
          <a:p>
            <a:pPr lvl="1"/>
            <a:endParaRPr lang="tr-TR" sz="1800" dirty="0" smtClean="0">
              <a:latin typeface="Arial" pitchFamily="34" charset="0"/>
              <a:cs typeface="Arial" pitchFamily="34" charset="0"/>
            </a:endParaRPr>
          </a:p>
          <a:p>
            <a:pPr lvl="1"/>
            <a:endParaRPr lang="tr-TR" sz="1800" dirty="0" smtClean="0">
              <a:latin typeface="Arial" pitchFamily="34" charset="0"/>
              <a:cs typeface="Arial" pitchFamily="34" charset="0"/>
            </a:endParaRPr>
          </a:p>
          <a:p>
            <a:pPr lvl="1"/>
            <a:endParaRPr lang="tr-TR" sz="1800" dirty="0" smtClean="0">
              <a:latin typeface="Arial" pitchFamily="34" charset="0"/>
              <a:cs typeface="Arial" pitchFamily="34" charset="0"/>
            </a:endParaRPr>
          </a:p>
          <a:p>
            <a:pPr lvl="1"/>
            <a:endParaRPr lang="tr-TR" sz="1800" u="sng" dirty="0">
              <a:latin typeface="Arial" pitchFamily="34" charset="0"/>
              <a:cs typeface="Arial" pitchFamily="34" charset="0"/>
            </a:endParaRPr>
          </a:p>
        </p:txBody>
      </p:sp>
      <p:pic>
        <p:nvPicPr>
          <p:cNvPr id="4" name="3 Resim" descr="form.jpg"/>
          <p:cNvPicPr>
            <a:picLocks noChangeAspect="1"/>
          </p:cNvPicPr>
          <p:nvPr/>
        </p:nvPicPr>
        <p:blipFill>
          <a:blip r:embed="rId2"/>
          <a:stretch>
            <a:fillRect/>
          </a:stretch>
        </p:blipFill>
        <p:spPr>
          <a:xfrm>
            <a:off x="5000628" y="1418450"/>
            <a:ext cx="3614366" cy="5164196"/>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Kurs Açılırken Dikkat Edilmesi Gerekenler</a:t>
            </a:r>
            <a:endParaRPr lang="tr-TR" dirty="0"/>
          </a:p>
        </p:txBody>
      </p:sp>
      <p:sp>
        <p:nvSpPr>
          <p:cNvPr id="3" name="2 İçerik Yer Tutucusu"/>
          <p:cNvSpPr>
            <a:spLocks noGrp="1"/>
          </p:cNvSpPr>
          <p:nvPr>
            <p:ph idx="1"/>
          </p:nvPr>
        </p:nvSpPr>
        <p:spPr>
          <a:xfrm>
            <a:off x="457200" y="1935480"/>
            <a:ext cx="4543428" cy="4389120"/>
          </a:xfrm>
        </p:spPr>
        <p:txBody>
          <a:bodyPr>
            <a:normAutofit/>
          </a:bodyPr>
          <a:lstStyle/>
          <a:p>
            <a:r>
              <a:rPr lang="tr-TR" sz="2400" u="sng" dirty="0" smtClean="0">
                <a:latin typeface="Arial" pitchFamily="34" charset="0"/>
                <a:cs typeface="Arial" pitchFamily="34" charset="0"/>
              </a:rPr>
              <a:t>Veli İzin Dilekçesi</a:t>
            </a:r>
            <a:endParaRPr lang="tr-TR" sz="2400" dirty="0" smtClean="0">
              <a:latin typeface="Arial" pitchFamily="34" charset="0"/>
              <a:cs typeface="Arial" pitchFamily="34" charset="0"/>
            </a:endParaRPr>
          </a:p>
          <a:p>
            <a:pPr lvl="1"/>
            <a:r>
              <a:rPr lang="tr-TR" sz="1800" dirty="0" smtClean="0">
                <a:latin typeface="Arial" pitchFamily="34" charset="0"/>
                <a:cs typeface="Arial" pitchFamily="34" charset="0"/>
              </a:rPr>
              <a:t>18 yaş altında olanlar için yandaki veli izin dilekçesi doldurulup imzalatılır.</a:t>
            </a:r>
          </a:p>
          <a:p>
            <a:pPr lvl="1">
              <a:buNone/>
            </a:pPr>
            <a:endParaRPr lang="tr-TR" sz="2000" dirty="0" smtClean="0">
              <a:latin typeface="Arial" pitchFamily="34" charset="0"/>
              <a:cs typeface="Arial" pitchFamily="34" charset="0"/>
            </a:endParaRPr>
          </a:p>
          <a:p>
            <a:pPr lvl="1"/>
            <a:endParaRPr lang="tr-TR" sz="2000" dirty="0" smtClean="0">
              <a:latin typeface="Arial" pitchFamily="34" charset="0"/>
              <a:cs typeface="Arial" pitchFamily="34" charset="0"/>
            </a:endParaRPr>
          </a:p>
          <a:p>
            <a:pPr lvl="1"/>
            <a:endParaRPr lang="tr-TR" sz="2000" u="sng" dirty="0">
              <a:latin typeface="Arial" pitchFamily="34" charset="0"/>
              <a:cs typeface="Arial" pitchFamily="34" charset="0"/>
            </a:endParaRPr>
          </a:p>
        </p:txBody>
      </p:sp>
      <p:pic>
        <p:nvPicPr>
          <p:cNvPr id="6" name="5 Resim" descr="VELİ-İZİN-DİLEKÇESİ.jpg"/>
          <p:cNvPicPr>
            <a:picLocks noChangeAspect="1"/>
          </p:cNvPicPr>
          <p:nvPr/>
        </p:nvPicPr>
        <p:blipFill>
          <a:blip r:embed="rId2"/>
          <a:stretch>
            <a:fillRect/>
          </a:stretch>
        </p:blipFill>
        <p:spPr>
          <a:xfrm>
            <a:off x="4833002" y="1071546"/>
            <a:ext cx="4139096" cy="5429288"/>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Kurs Açılırken Dikkat Edilmesi Gerekenler</a:t>
            </a:r>
            <a:endParaRPr lang="tr-TR" dirty="0"/>
          </a:p>
        </p:txBody>
      </p:sp>
      <p:sp>
        <p:nvSpPr>
          <p:cNvPr id="3" name="2 İçerik Yer Tutucusu"/>
          <p:cNvSpPr>
            <a:spLocks noGrp="1"/>
          </p:cNvSpPr>
          <p:nvPr>
            <p:ph idx="1"/>
          </p:nvPr>
        </p:nvSpPr>
        <p:spPr>
          <a:xfrm>
            <a:off x="457200" y="1935480"/>
            <a:ext cx="4543428" cy="4389120"/>
          </a:xfrm>
        </p:spPr>
        <p:txBody>
          <a:bodyPr>
            <a:normAutofit/>
          </a:bodyPr>
          <a:lstStyle/>
          <a:p>
            <a:r>
              <a:rPr lang="tr-TR" sz="2400" u="sng" dirty="0" smtClean="0">
                <a:latin typeface="Arial" pitchFamily="34" charset="0"/>
                <a:cs typeface="Arial" pitchFamily="34" charset="0"/>
              </a:rPr>
              <a:t>Ders Defteri Ön Kapak</a:t>
            </a:r>
            <a:endParaRPr lang="tr-TR" sz="2400" dirty="0" smtClean="0">
              <a:latin typeface="Arial" pitchFamily="34" charset="0"/>
              <a:cs typeface="Arial" pitchFamily="34" charset="0"/>
            </a:endParaRPr>
          </a:p>
          <a:p>
            <a:pPr lvl="1"/>
            <a:r>
              <a:rPr lang="tr-TR" sz="1800" dirty="0" smtClean="0">
                <a:latin typeface="Arial" pitchFamily="34" charset="0"/>
                <a:cs typeface="Arial" pitchFamily="34" charset="0"/>
              </a:rPr>
              <a:t>Yandaki örnek ders defteri resmi internet sitemiz olan </a:t>
            </a:r>
            <a:r>
              <a:rPr lang="tr-TR" sz="1800" dirty="0" smtClean="0">
                <a:solidFill>
                  <a:srgbClr val="C00000"/>
                </a:solidFill>
                <a:latin typeface="Arial" pitchFamily="34" charset="0"/>
                <a:cs typeface="Arial" pitchFamily="34" charset="0"/>
              </a:rPr>
              <a:t>http://erdemlihem.meb.k12.tr </a:t>
            </a:r>
            <a:r>
              <a:rPr lang="tr-TR" sz="1800" dirty="0" smtClean="0">
                <a:latin typeface="Arial" pitchFamily="34" charset="0"/>
                <a:cs typeface="Arial" pitchFamily="34" charset="0"/>
              </a:rPr>
              <a:t>adresinde dosyalar kısmında bulunan “Usta Öğreticiler için” menüsünde tıklayarak Ders Defteri’ni ve diğer gerekli tüm evrakları indirebilirsiniz.</a:t>
            </a:r>
          </a:p>
          <a:p>
            <a:pPr lvl="1">
              <a:buNone/>
            </a:pPr>
            <a:endParaRPr lang="tr-TR" sz="2000" dirty="0" smtClean="0">
              <a:latin typeface="Arial" pitchFamily="34" charset="0"/>
              <a:cs typeface="Arial" pitchFamily="34" charset="0"/>
            </a:endParaRPr>
          </a:p>
          <a:p>
            <a:pPr lvl="1"/>
            <a:endParaRPr lang="tr-TR" sz="2000" dirty="0" smtClean="0">
              <a:latin typeface="Arial" pitchFamily="34" charset="0"/>
              <a:cs typeface="Arial" pitchFamily="34" charset="0"/>
            </a:endParaRPr>
          </a:p>
          <a:p>
            <a:pPr lvl="1"/>
            <a:endParaRPr lang="tr-TR" sz="2000" u="sng" dirty="0">
              <a:latin typeface="Arial" pitchFamily="34" charset="0"/>
              <a:cs typeface="Arial" pitchFamily="34" charset="0"/>
            </a:endParaRPr>
          </a:p>
        </p:txBody>
      </p:sp>
      <p:pic>
        <p:nvPicPr>
          <p:cNvPr id="5" name="4 Resim" descr="DERS-DEFTERİ.jpg"/>
          <p:cNvPicPr>
            <a:picLocks noChangeAspect="1"/>
          </p:cNvPicPr>
          <p:nvPr/>
        </p:nvPicPr>
        <p:blipFill>
          <a:blip r:embed="rId2"/>
          <a:stretch>
            <a:fillRect/>
          </a:stretch>
        </p:blipFill>
        <p:spPr>
          <a:xfrm>
            <a:off x="5286380" y="1160523"/>
            <a:ext cx="3450461" cy="5316878"/>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Kurs Açılırken Dikkat Edilmesi Gerekenler</a:t>
            </a:r>
            <a:endParaRPr lang="tr-TR" dirty="0"/>
          </a:p>
        </p:txBody>
      </p:sp>
      <p:sp>
        <p:nvSpPr>
          <p:cNvPr id="3" name="2 İçerik Yer Tutucusu"/>
          <p:cNvSpPr>
            <a:spLocks noGrp="1"/>
          </p:cNvSpPr>
          <p:nvPr>
            <p:ph idx="1"/>
          </p:nvPr>
        </p:nvSpPr>
        <p:spPr>
          <a:xfrm>
            <a:off x="457200" y="1935480"/>
            <a:ext cx="4543428" cy="4389120"/>
          </a:xfrm>
        </p:spPr>
        <p:txBody>
          <a:bodyPr>
            <a:normAutofit/>
          </a:bodyPr>
          <a:lstStyle/>
          <a:p>
            <a:r>
              <a:rPr lang="tr-TR" sz="2400" u="sng" dirty="0" smtClean="0">
                <a:latin typeface="Arial" pitchFamily="34" charset="0"/>
                <a:cs typeface="Arial" pitchFamily="34" charset="0"/>
              </a:rPr>
              <a:t>Ders Defteri</a:t>
            </a:r>
            <a:endParaRPr lang="tr-TR" sz="2400" dirty="0" smtClean="0">
              <a:latin typeface="Arial" pitchFamily="34" charset="0"/>
              <a:cs typeface="Arial" pitchFamily="34" charset="0"/>
            </a:endParaRPr>
          </a:p>
          <a:p>
            <a:pPr lvl="1"/>
            <a:r>
              <a:rPr lang="tr-TR" sz="1800" dirty="0" smtClean="0">
                <a:latin typeface="Arial" pitchFamily="34" charset="0"/>
                <a:cs typeface="Arial" pitchFamily="34" charset="0"/>
              </a:rPr>
              <a:t>Yandaki örnek ders defteri resmi internet sitemiz olan </a:t>
            </a:r>
            <a:r>
              <a:rPr lang="tr-TR" sz="1800" dirty="0" smtClean="0">
                <a:solidFill>
                  <a:srgbClr val="C00000"/>
                </a:solidFill>
                <a:latin typeface="Arial" pitchFamily="34" charset="0"/>
                <a:cs typeface="Arial" pitchFamily="34" charset="0"/>
              </a:rPr>
              <a:t>http://erdemlihem.meb.k12.tr </a:t>
            </a:r>
            <a:r>
              <a:rPr lang="tr-TR" sz="1800" dirty="0" smtClean="0">
                <a:latin typeface="Arial" pitchFamily="34" charset="0"/>
                <a:cs typeface="Arial" pitchFamily="34" charset="0"/>
              </a:rPr>
              <a:t>adresinde dosyalar kısmında bulunan “Usta Öğreticiler için” menüsünde tıklayarak Ders Defteri’ni ve diğer gerekli tüm evrakları indirebilirsiniz.</a:t>
            </a:r>
          </a:p>
          <a:p>
            <a:pPr lvl="1">
              <a:buNone/>
            </a:pPr>
            <a:endParaRPr lang="tr-TR" sz="2000" dirty="0" smtClean="0">
              <a:latin typeface="Arial" pitchFamily="34" charset="0"/>
              <a:cs typeface="Arial" pitchFamily="34" charset="0"/>
            </a:endParaRPr>
          </a:p>
          <a:p>
            <a:pPr lvl="1"/>
            <a:endParaRPr lang="tr-TR" sz="2000" dirty="0" smtClean="0">
              <a:latin typeface="Arial" pitchFamily="34" charset="0"/>
              <a:cs typeface="Arial" pitchFamily="34" charset="0"/>
            </a:endParaRPr>
          </a:p>
          <a:p>
            <a:pPr lvl="1"/>
            <a:endParaRPr lang="tr-TR" sz="2000" u="sng" dirty="0">
              <a:latin typeface="Arial" pitchFamily="34" charset="0"/>
              <a:cs typeface="Arial" pitchFamily="34" charset="0"/>
            </a:endParaRPr>
          </a:p>
        </p:txBody>
      </p:sp>
      <p:pic>
        <p:nvPicPr>
          <p:cNvPr id="7" name="6 Resim" descr="ders-defteri.jpg"/>
          <p:cNvPicPr>
            <a:picLocks noChangeAspect="1"/>
          </p:cNvPicPr>
          <p:nvPr/>
        </p:nvPicPr>
        <p:blipFill>
          <a:blip r:embed="rId2"/>
          <a:stretch>
            <a:fillRect/>
          </a:stretch>
        </p:blipFill>
        <p:spPr>
          <a:xfrm>
            <a:off x="4500562" y="1857364"/>
            <a:ext cx="4544490" cy="3143272"/>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Kurs Açılırken Dikkat Edilmesi Gerekenler</a:t>
            </a:r>
            <a:endParaRPr lang="tr-TR" dirty="0"/>
          </a:p>
        </p:txBody>
      </p:sp>
      <p:sp>
        <p:nvSpPr>
          <p:cNvPr id="3" name="2 İçerik Yer Tutucusu"/>
          <p:cNvSpPr>
            <a:spLocks noGrp="1"/>
          </p:cNvSpPr>
          <p:nvPr>
            <p:ph idx="1"/>
          </p:nvPr>
        </p:nvSpPr>
        <p:spPr>
          <a:xfrm>
            <a:off x="457200" y="1935480"/>
            <a:ext cx="4043362" cy="4389120"/>
          </a:xfrm>
        </p:spPr>
        <p:txBody>
          <a:bodyPr>
            <a:normAutofit/>
          </a:bodyPr>
          <a:lstStyle/>
          <a:p>
            <a:r>
              <a:rPr lang="tr-TR" sz="2400" u="sng" dirty="0" smtClean="0">
                <a:latin typeface="Arial" pitchFamily="34" charset="0"/>
                <a:cs typeface="Arial" pitchFamily="34" charset="0"/>
              </a:rPr>
              <a:t>Devamsızlık Çizelgesi:</a:t>
            </a:r>
            <a:endParaRPr lang="tr-TR" sz="2400" dirty="0" smtClean="0">
              <a:latin typeface="Arial" pitchFamily="34" charset="0"/>
              <a:cs typeface="Arial" pitchFamily="34" charset="0"/>
            </a:endParaRPr>
          </a:p>
          <a:p>
            <a:pPr lvl="1"/>
            <a:r>
              <a:rPr lang="tr-TR" sz="1800" dirty="0" smtClean="0">
                <a:latin typeface="Arial" pitchFamily="34" charset="0"/>
                <a:cs typeface="Arial" pitchFamily="34" charset="0"/>
              </a:rPr>
              <a:t>Yandaki örnek </a:t>
            </a:r>
            <a:r>
              <a:rPr lang="tr-TR" sz="1800" dirty="0" smtClean="0">
                <a:latin typeface="Arial" pitchFamily="34" charset="0"/>
                <a:cs typeface="Arial" pitchFamily="34" charset="0"/>
              </a:rPr>
              <a:t>devamsızlık çizelgesi internet </a:t>
            </a:r>
            <a:r>
              <a:rPr lang="tr-TR" sz="1800" dirty="0" smtClean="0">
                <a:latin typeface="Arial" pitchFamily="34" charset="0"/>
                <a:cs typeface="Arial" pitchFamily="34" charset="0"/>
              </a:rPr>
              <a:t>sitemiz olan </a:t>
            </a:r>
            <a:r>
              <a:rPr lang="tr-TR" sz="1800" dirty="0" smtClean="0">
                <a:solidFill>
                  <a:srgbClr val="C00000"/>
                </a:solidFill>
                <a:latin typeface="Arial" pitchFamily="34" charset="0"/>
                <a:cs typeface="Arial" pitchFamily="34" charset="0"/>
              </a:rPr>
              <a:t>http://erdemlihem.meb.k12.tr </a:t>
            </a:r>
            <a:r>
              <a:rPr lang="tr-TR" sz="1800" dirty="0" smtClean="0">
                <a:latin typeface="Arial" pitchFamily="34" charset="0"/>
                <a:cs typeface="Arial" pitchFamily="34" charset="0"/>
              </a:rPr>
              <a:t>adresinde dosyalar kısmında bulunan “Usta Öğreticiler için” menüsünde tıklayarak Ders Defteri’ni ve diğer gerekli tüm evrakları indirebilirsiniz.</a:t>
            </a:r>
          </a:p>
          <a:p>
            <a:pPr lvl="1">
              <a:buNone/>
            </a:pPr>
            <a:endParaRPr lang="tr-TR" sz="2000" dirty="0" smtClean="0">
              <a:latin typeface="Arial" pitchFamily="34" charset="0"/>
              <a:cs typeface="Arial" pitchFamily="34" charset="0"/>
            </a:endParaRPr>
          </a:p>
          <a:p>
            <a:pPr lvl="1"/>
            <a:endParaRPr lang="tr-TR" sz="2000" dirty="0" smtClean="0">
              <a:latin typeface="Arial" pitchFamily="34" charset="0"/>
              <a:cs typeface="Arial" pitchFamily="34" charset="0"/>
            </a:endParaRPr>
          </a:p>
          <a:p>
            <a:pPr lvl="1"/>
            <a:endParaRPr lang="tr-TR" sz="2000" u="sng" dirty="0">
              <a:latin typeface="Arial" pitchFamily="34" charset="0"/>
              <a:cs typeface="Arial" pitchFamily="34" charset="0"/>
            </a:endParaRPr>
          </a:p>
        </p:txBody>
      </p:sp>
      <p:pic>
        <p:nvPicPr>
          <p:cNvPr id="5" name="4 Resim" descr="devamsızlık.jpg"/>
          <p:cNvPicPr>
            <a:picLocks noChangeAspect="1"/>
          </p:cNvPicPr>
          <p:nvPr/>
        </p:nvPicPr>
        <p:blipFill>
          <a:blip r:embed="rId2"/>
          <a:stretch>
            <a:fillRect/>
          </a:stretch>
        </p:blipFill>
        <p:spPr>
          <a:xfrm>
            <a:off x="4286248" y="1643050"/>
            <a:ext cx="4714343" cy="3735103"/>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Kurs Açılırken Dikkat Edilmesi Gerekenler</a:t>
            </a:r>
            <a:endParaRPr lang="tr-TR" dirty="0"/>
          </a:p>
        </p:txBody>
      </p:sp>
      <p:sp>
        <p:nvSpPr>
          <p:cNvPr id="3" name="2 İçerik Yer Tutucusu"/>
          <p:cNvSpPr>
            <a:spLocks noGrp="1"/>
          </p:cNvSpPr>
          <p:nvPr>
            <p:ph idx="1"/>
          </p:nvPr>
        </p:nvSpPr>
        <p:spPr>
          <a:xfrm>
            <a:off x="457200" y="1935480"/>
            <a:ext cx="4543428" cy="4389120"/>
          </a:xfrm>
        </p:spPr>
        <p:txBody>
          <a:bodyPr>
            <a:normAutofit/>
          </a:bodyPr>
          <a:lstStyle/>
          <a:p>
            <a:r>
              <a:rPr lang="tr-TR" sz="2400" u="sng" dirty="0" smtClean="0">
                <a:latin typeface="Arial" pitchFamily="34" charset="0"/>
                <a:cs typeface="Arial" pitchFamily="34" charset="0"/>
              </a:rPr>
              <a:t>Ders Defteri Arka Kapak</a:t>
            </a:r>
            <a:endParaRPr lang="tr-TR" sz="2400" dirty="0" smtClean="0">
              <a:latin typeface="Arial" pitchFamily="34" charset="0"/>
              <a:cs typeface="Arial" pitchFamily="34" charset="0"/>
            </a:endParaRPr>
          </a:p>
          <a:p>
            <a:pPr lvl="1"/>
            <a:r>
              <a:rPr lang="tr-TR" sz="1800" dirty="0" smtClean="0">
                <a:latin typeface="Arial" pitchFamily="34" charset="0"/>
                <a:cs typeface="Arial" pitchFamily="34" charset="0"/>
              </a:rPr>
              <a:t>Yandaki örnek ders defteri resmi internet sitemiz olan </a:t>
            </a:r>
            <a:r>
              <a:rPr lang="tr-TR" sz="1800" dirty="0" smtClean="0">
                <a:solidFill>
                  <a:srgbClr val="C00000"/>
                </a:solidFill>
                <a:latin typeface="Arial" pitchFamily="34" charset="0"/>
                <a:cs typeface="Arial" pitchFamily="34" charset="0"/>
              </a:rPr>
              <a:t>http://erdemlihem.meb.k12.tr </a:t>
            </a:r>
            <a:r>
              <a:rPr lang="tr-TR" sz="1800" dirty="0" smtClean="0">
                <a:latin typeface="Arial" pitchFamily="34" charset="0"/>
                <a:cs typeface="Arial" pitchFamily="34" charset="0"/>
              </a:rPr>
              <a:t>adresinde dosyalar kısmında bulunan “Usta Öğreticiler için” menüsünde tıklayarak Ders Defteri’ni ve diğer gerekli tüm evrakları indirebilirsiniz.</a:t>
            </a:r>
          </a:p>
          <a:p>
            <a:pPr lvl="1">
              <a:buNone/>
            </a:pPr>
            <a:endParaRPr lang="tr-TR" sz="2000" dirty="0" smtClean="0">
              <a:latin typeface="Arial" pitchFamily="34" charset="0"/>
              <a:cs typeface="Arial" pitchFamily="34" charset="0"/>
            </a:endParaRPr>
          </a:p>
          <a:p>
            <a:pPr lvl="1"/>
            <a:endParaRPr lang="tr-TR" sz="2000" dirty="0" smtClean="0">
              <a:latin typeface="Arial" pitchFamily="34" charset="0"/>
              <a:cs typeface="Arial" pitchFamily="34" charset="0"/>
            </a:endParaRPr>
          </a:p>
          <a:p>
            <a:pPr lvl="1"/>
            <a:endParaRPr lang="tr-TR" sz="2000" u="sng" dirty="0">
              <a:latin typeface="Arial" pitchFamily="34" charset="0"/>
              <a:cs typeface="Arial" pitchFamily="34" charset="0"/>
            </a:endParaRPr>
          </a:p>
        </p:txBody>
      </p:sp>
      <p:pic>
        <p:nvPicPr>
          <p:cNvPr id="6" name="5 Resim" descr="ders-defteri-arka-kapak.jpg"/>
          <p:cNvPicPr>
            <a:picLocks noChangeAspect="1"/>
          </p:cNvPicPr>
          <p:nvPr/>
        </p:nvPicPr>
        <p:blipFill>
          <a:blip r:embed="rId2"/>
          <a:stretch>
            <a:fillRect/>
          </a:stretch>
        </p:blipFill>
        <p:spPr>
          <a:xfrm>
            <a:off x="5357818" y="1071545"/>
            <a:ext cx="3492267" cy="5511891"/>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a:spLocks noGrp="1"/>
          </p:cNvSpPr>
          <p:nvPr>
            <p:ph type="title"/>
          </p:nvPr>
        </p:nvSpPr>
        <p:spPr>
          <a:xfrm>
            <a:off x="357158" y="571480"/>
            <a:ext cx="8229600" cy="1143000"/>
          </a:xfrm>
        </p:spPr>
        <p:txBody>
          <a:bodyPr>
            <a:noAutofit/>
          </a:bodyPr>
          <a:lstStyle/>
          <a:p>
            <a:r>
              <a:rPr lang="tr-TR" sz="2500" dirty="0" smtClean="0">
                <a:latin typeface="Arial" pitchFamily="34" charset="0"/>
                <a:cs typeface="Arial" pitchFamily="34" charset="0"/>
              </a:rPr>
              <a:t>GÖREVE BAŞLAYAN USTA</a:t>
            </a:r>
            <a:br>
              <a:rPr lang="tr-TR" sz="2500" dirty="0" smtClean="0">
                <a:latin typeface="Arial" pitchFamily="34" charset="0"/>
                <a:cs typeface="Arial" pitchFamily="34" charset="0"/>
              </a:rPr>
            </a:br>
            <a:r>
              <a:rPr lang="tr-TR" sz="2500" dirty="0" smtClean="0">
                <a:latin typeface="Arial" pitchFamily="34" charset="0"/>
                <a:cs typeface="Arial" pitchFamily="34" charset="0"/>
              </a:rPr>
              <a:t>ÖĞRETİCİLERİMİZİN MALİ YÖNDEN DİKKAT ETMESİ GEREKEN HUSUSLAR</a:t>
            </a:r>
            <a:endParaRPr lang="tr-TR" sz="2500" dirty="0">
              <a:latin typeface="Arial" pitchFamily="34" charset="0"/>
              <a:cs typeface="Arial" pitchFamily="34" charset="0"/>
            </a:endParaRPr>
          </a:p>
        </p:txBody>
      </p:sp>
      <p:sp>
        <p:nvSpPr>
          <p:cNvPr id="5" name="2 İçerik Yer Tutucusu"/>
          <p:cNvSpPr>
            <a:spLocks noGrp="1"/>
          </p:cNvSpPr>
          <p:nvPr>
            <p:ph idx="1"/>
          </p:nvPr>
        </p:nvSpPr>
        <p:spPr>
          <a:xfrm>
            <a:off x="428596" y="1857364"/>
            <a:ext cx="8229600" cy="4389120"/>
          </a:xfrm>
        </p:spPr>
        <p:txBody>
          <a:bodyPr>
            <a:noAutofit/>
          </a:bodyPr>
          <a:lstStyle/>
          <a:p>
            <a:r>
              <a:rPr lang="tr-TR" sz="2200" dirty="0" smtClean="0">
                <a:latin typeface="Arial" pitchFamily="34" charset="0"/>
                <a:cs typeface="Arial" pitchFamily="34" charset="0"/>
              </a:rPr>
              <a:t>İşe başlayan usta öğreticimiz ilk kursu başlamadan en az bir gün önce muhasebe birimine uğrayıp SGK girişi için bildirimde bulunmalıdır.</a:t>
            </a:r>
          </a:p>
          <a:p>
            <a:r>
              <a:rPr lang="tr-TR" sz="2200" dirty="0" smtClean="0">
                <a:latin typeface="Arial" pitchFamily="34" charset="0"/>
                <a:cs typeface="Arial" pitchFamily="34" charset="0"/>
              </a:rPr>
              <a:t>SGK Girişi yapılmayan usta öğreticiye kursu başlamış olsa dahi ödeme yapılamaz. SGK girişi yapılan gün esas alınır.</a:t>
            </a:r>
          </a:p>
          <a:p>
            <a:r>
              <a:rPr lang="tr-TR" sz="2200" dirty="0" smtClean="0">
                <a:latin typeface="Arial" pitchFamily="34" charset="0"/>
                <a:cs typeface="Arial" pitchFamily="34" charset="0"/>
              </a:rPr>
              <a:t>Her kurs için bildirim yapılmasına gerek yoktur. (Yalnızca ilk kurs)</a:t>
            </a:r>
          </a:p>
          <a:p>
            <a:r>
              <a:rPr lang="tr-TR" sz="2200" b="1" dirty="0" smtClean="0">
                <a:latin typeface="Arial" pitchFamily="34" charset="0"/>
                <a:cs typeface="Arial" pitchFamily="34" charset="0"/>
              </a:rPr>
              <a:t>Devam eden kurs olmadığı taktirde yeni başlayacak olan kursun tarihi  ile  biten kursun      arasında bir dönem geçmemelidir.</a:t>
            </a:r>
            <a:endParaRPr lang="tr-TR" sz="2200" dirty="0" smtClean="0">
              <a:latin typeface="Arial" pitchFamily="34" charset="0"/>
              <a:cs typeface="Arial" pitchFamily="34" charset="0"/>
            </a:endParaRPr>
          </a:p>
          <a:p>
            <a:r>
              <a:rPr lang="tr-TR" sz="2200" smtClean="0">
                <a:latin typeface="Arial" pitchFamily="34" charset="0"/>
                <a:cs typeface="Arial" pitchFamily="34" charset="0"/>
              </a:rPr>
              <a:t>Kişisel kullanım için e-yaygın şifresi dilekçesi doldurulur ve e-yaygın şifresi alınır</a:t>
            </a:r>
            <a:endParaRPr lang="tr-TR" sz="22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a:spLocks noGrp="1"/>
          </p:cNvSpPr>
          <p:nvPr>
            <p:ph type="title"/>
          </p:nvPr>
        </p:nvSpPr>
        <p:spPr>
          <a:xfrm>
            <a:off x="428596" y="500042"/>
            <a:ext cx="8229600" cy="1143000"/>
          </a:xfrm>
        </p:spPr>
        <p:txBody>
          <a:bodyPr>
            <a:normAutofit/>
          </a:bodyPr>
          <a:lstStyle/>
          <a:p>
            <a:r>
              <a:rPr lang="tr-TR" sz="2000" dirty="0" smtClean="0">
                <a:latin typeface="Arial" pitchFamily="34" charset="0"/>
                <a:cs typeface="Arial" pitchFamily="34" charset="0"/>
              </a:rPr>
              <a:t>GÖREVE BAŞLAYAN USTA</a:t>
            </a:r>
            <a:br>
              <a:rPr lang="tr-TR" sz="2000" dirty="0" smtClean="0">
                <a:latin typeface="Arial" pitchFamily="34" charset="0"/>
                <a:cs typeface="Arial" pitchFamily="34" charset="0"/>
              </a:rPr>
            </a:br>
            <a:r>
              <a:rPr lang="tr-TR" sz="2000" dirty="0" smtClean="0">
                <a:latin typeface="Arial" pitchFamily="34" charset="0"/>
                <a:cs typeface="Arial" pitchFamily="34" charset="0"/>
              </a:rPr>
              <a:t>ÖĞRETİCİLERİMİZİN MALİ YÖNDEN DİKKAT ETMESİ GEREKEN HUSUSLAR</a:t>
            </a:r>
            <a:endParaRPr lang="tr-TR" sz="2000" dirty="0"/>
          </a:p>
        </p:txBody>
      </p:sp>
      <p:sp>
        <p:nvSpPr>
          <p:cNvPr id="5" name="2 İçerik Yer Tutucusu"/>
          <p:cNvSpPr>
            <a:spLocks noGrp="1"/>
          </p:cNvSpPr>
          <p:nvPr>
            <p:ph idx="1"/>
          </p:nvPr>
        </p:nvSpPr>
        <p:spPr>
          <a:xfrm>
            <a:off x="457200" y="1935480"/>
            <a:ext cx="8229600" cy="4389120"/>
          </a:xfrm>
        </p:spPr>
        <p:txBody>
          <a:bodyPr>
            <a:normAutofit/>
          </a:bodyPr>
          <a:lstStyle/>
          <a:p>
            <a:r>
              <a:rPr lang="tr-TR" sz="1400" dirty="0" smtClean="0">
                <a:latin typeface="Arial" pitchFamily="34" charset="0"/>
                <a:cs typeface="Arial" pitchFamily="34" charset="0"/>
              </a:rPr>
              <a:t>Kursu biten ve bir daha kurs açmayacak veya bir sonraki kursunu ara verdikten sonra açabilecek olan usta öğretici muhasebe birimine bilgi vermelidir.</a:t>
            </a:r>
          </a:p>
          <a:p>
            <a:r>
              <a:rPr lang="tr-TR" sz="1400" dirty="0" smtClean="0">
                <a:latin typeface="Arial" pitchFamily="34" charset="0"/>
                <a:cs typeface="Arial" pitchFamily="34" charset="0"/>
              </a:rPr>
              <a:t>Sağlık sebebi ile doktor raporu alan usta öğretiler raporlarını muhasebe birimine teslim etmek zorundadır.(aksi takdirde rapor ücreti alamazlar ve </a:t>
            </a:r>
            <a:r>
              <a:rPr lang="tr-TR" sz="1400" dirty="0" err="1" smtClean="0">
                <a:latin typeface="Arial" pitchFamily="34" charset="0"/>
                <a:cs typeface="Arial" pitchFamily="34" charset="0"/>
              </a:rPr>
              <a:t>SGK’dan</a:t>
            </a:r>
            <a:r>
              <a:rPr lang="tr-TR" sz="1400" dirty="0" smtClean="0">
                <a:latin typeface="Arial" pitchFamily="34" charset="0"/>
                <a:cs typeface="Arial" pitchFamily="34" charset="0"/>
              </a:rPr>
              <a:t> ceza alabilirler)</a:t>
            </a:r>
          </a:p>
          <a:p>
            <a:r>
              <a:rPr lang="tr-TR" sz="1400" dirty="0" smtClean="0">
                <a:latin typeface="Arial" pitchFamily="34" charset="0"/>
                <a:cs typeface="Arial" pitchFamily="34" charset="0"/>
              </a:rPr>
              <a:t>Usta öğreticilerimiz her ayın 15-25’ i arasında puantaj doldurarak muhasebe birimine teslim etmeleri gerekmektedir.</a:t>
            </a:r>
          </a:p>
          <a:p>
            <a:endParaRPr lang="tr-TR" sz="1400" b="1" dirty="0" smtClean="0">
              <a:latin typeface="Arial" pitchFamily="34" charset="0"/>
              <a:cs typeface="Arial" pitchFamily="34" charset="0"/>
            </a:endParaRPr>
          </a:p>
          <a:p>
            <a:pPr algn="ctr">
              <a:buNone/>
            </a:pPr>
            <a:r>
              <a:rPr lang="tr-TR" sz="1400" b="1" dirty="0" smtClean="0">
                <a:latin typeface="Arial" pitchFamily="34" charset="0"/>
                <a:cs typeface="Arial" pitchFamily="34" charset="0"/>
              </a:rPr>
              <a:t>«Not: Puantaj bütün ay çalışılmış gibi doldurulacaktır»</a:t>
            </a:r>
          </a:p>
          <a:p>
            <a:pPr>
              <a:buNone/>
            </a:pPr>
            <a:r>
              <a:rPr lang="tr-TR" sz="1400" b="1" dirty="0" smtClean="0">
                <a:latin typeface="Arial" pitchFamily="34" charset="0"/>
                <a:cs typeface="Arial" pitchFamily="34" charset="0"/>
              </a:rPr>
              <a:t> </a:t>
            </a:r>
          </a:p>
          <a:p>
            <a:r>
              <a:rPr lang="tr-TR" sz="1400" dirty="0" err="1" smtClean="0">
                <a:latin typeface="Arial" pitchFamily="34" charset="0"/>
                <a:cs typeface="Arial" pitchFamily="34" charset="0"/>
              </a:rPr>
              <a:t>Puantajlara</a:t>
            </a:r>
            <a:r>
              <a:rPr lang="tr-TR" sz="1400" dirty="0" smtClean="0">
                <a:latin typeface="Arial" pitchFamily="34" charset="0"/>
                <a:cs typeface="Arial" pitchFamily="34" charset="0"/>
              </a:rPr>
              <a:t> o ay kullanılan izin ve rapor bilgileri yazılacaktır.</a:t>
            </a:r>
          </a:p>
          <a:p>
            <a:r>
              <a:rPr lang="tr-TR" sz="1400" dirty="0" err="1" smtClean="0">
                <a:latin typeface="Arial" pitchFamily="34" charset="0"/>
                <a:cs typeface="Arial" pitchFamily="34" charset="0"/>
              </a:rPr>
              <a:t>Puantajları</a:t>
            </a:r>
            <a:r>
              <a:rPr lang="tr-TR" sz="1400" dirty="0" smtClean="0">
                <a:latin typeface="Arial" pitchFamily="34" charset="0"/>
                <a:cs typeface="Arial" pitchFamily="34" charset="0"/>
              </a:rPr>
              <a:t> teslim eden usta öğreticiler aylık puantaj listesine imza atacaklardır.</a:t>
            </a:r>
          </a:p>
          <a:p>
            <a:r>
              <a:rPr lang="tr-TR" sz="1400" dirty="0" smtClean="0">
                <a:latin typeface="Arial" pitchFamily="34" charset="0"/>
                <a:cs typeface="Arial" pitchFamily="34" charset="0"/>
              </a:rPr>
              <a:t>Zamanında puantaj teslim etmeyen usta öğreticilere ücret ödenmeyecektir.</a:t>
            </a:r>
          </a:p>
          <a:p>
            <a:pPr>
              <a:buNone/>
            </a:pPr>
            <a:endParaRPr lang="tr-TR" sz="1400" dirty="0" smtClean="0">
              <a:latin typeface="Arial" pitchFamily="34" charset="0"/>
              <a:cs typeface="Arial" pitchFamily="34" charset="0"/>
            </a:endParaRPr>
          </a:p>
          <a:p>
            <a:pPr>
              <a:buNone/>
            </a:pPr>
            <a:endParaRPr lang="tr-TR" sz="1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Autofit/>
          </a:bodyPr>
          <a:lstStyle/>
          <a:p>
            <a:r>
              <a:rPr lang="tr-TR" sz="3600" dirty="0" smtClean="0"/>
              <a:t>Usta Öğreticilerin Görevlendirilmesi, Görev ve Sorumlulukları</a:t>
            </a:r>
            <a:endParaRPr lang="tr-TR" sz="3600" dirty="0"/>
          </a:p>
        </p:txBody>
      </p:sp>
      <p:sp>
        <p:nvSpPr>
          <p:cNvPr id="3" name="2 İçerik Yer Tutucusu"/>
          <p:cNvSpPr>
            <a:spLocks noGrp="1"/>
          </p:cNvSpPr>
          <p:nvPr>
            <p:ph idx="1"/>
          </p:nvPr>
        </p:nvSpPr>
        <p:spPr/>
        <p:txBody>
          <a:bodyPr>
            <a:noAutofit/>
          </a:bodyPr>
          <a:lstStyle/>
          <a:p>
            <a:r>
              <a:rPr lang="tr-TR" sz="1400" dirty="0" smtClean="0">
                <a:latin typeface="Arial" pitchFamily="34" charset="0"/>
                <a:cs typeface="Arial" pitchFamily="34" charset="0"/>
              </a:rPr>
              <a:t>MADDE 26 – </a:t>
            </a:r>
          </a:p>
          <a:p>
            <a:r>
              <a:rPr lang="tr-TR" sz="1400" dirty="0" smtClean="0">
                <a:latin typeface="Arial" pitchFamily="34" charset="0"/>
                <a:cs typeface="Arial" pitchFamily="34" charset="0"/>
              </a:rPr>
              <a:t>(1) Kurs açılacak alanda, kurumda ve kurumun bulunduğu eğitim bölgesinde yeterli sayıda öğretmen ve kadrolu usta öğretici bulunmaması durumunda ihtiyaç, ders ücreti karşılığı görev yapacak istekliler arasından karşılanır. </a:t>
            </a:r>
          </a:p>
          <a:p>
            <a:r>
              <a:rPr lang="tr-TR" sz="1400" dirty="0" smtClean="0">
                <a:latin typeface="Arial" pitchFamily="34" charset="0"/>
                <a:cs typeface="Arial" pitchFamily="34" charset="0"/>
              </a:rPr>
              <a:t>(2) İhtiyaç hâlinde ders ücreti karşılığı görevlendirmeler, resmî kurumlardan veya ilan yoluyla yapılır. </a:t>
            </a:r>
          </a:p>
          <a:p>
            <a:r>
              <a:rPr lang="tr-TR" sz="1400" dirty="0" smtClean="0">
                <a:latin typeface="Arial" pitchFamily="34" charset="0"/>
                <a:cs typeface="Arial" pitchFamily="34" charset="0"/>
              </a:rPr>
              <a:t>(3) Ders ücreti karşılığı görevlendirmeler, aşağıda belirtilen öncelik sırasına göre yapılır: </a:t>
            </a:r>
          </a:p>
          <a:p>
            <a:pPr lvl="1"/>
            <a:r>
              <a:rPr lang="tr-TR" sz="1200" dirty="0" smtClean="0">
                <a:latin typeface="Arial" pitchFamily="34" charset="0"/>
                <a:cs typeface="Arial" pitchFamily="34" charset="0"/>
              </a:rPr>
              <a:t>a) Örgün eğitim ve hayat boyu öğrenme kurumlarındaki öğretmenler ve kadrolu usta öğreticiler. </a:t>
            </a:r>
          </a:p>
          <a:p>
            <a:pPr lvl="1"/>
            <a:r>
              <a:rPr lang="tr-TR" sz="1200" dirty="0" smtClean="0">
                <a:latin typeface="Arial" pitchFamily="34" charset="0"/>
                <a:cs typeface="Arial" pitchFamily="34" charset="0"/>
              </a:rPr>
              <a:t>b) Emekli öğretmenler. </a:t>
            </a:r>
          </a:p>
          <a:p>
            <a:pPr lvl="1"/>
            <a:r>
              <a:rPr lang="tr-TR" sz="1200" dirty="0" smtClean="0">
                <a:latin typeface="Arial" pitchFamily="34" charset="0"/>
                <a:cs typeface="Arial" pitchFamily="34" charset="0"/>
              </a:rPr>
              <a:t>c) Yükseköğretim kurumlarında görevli öğretim üyesi ile öğretim görevlileri.</a:t>
            </a:r>
          </a:p>
          <a:p>
            <a:pPr lvl="1"/>
            <a:r>
              <a:rPr lang="tr-TR" sz="1200" dirty="0" smtClean="0">
                <a:latin typeface="Arial" pitchFamily="34" charset="0"/>
                <a:cs typeface="Arial" pitchFamily="34" charset="0"/>
              </a:rPr>
              <a:t> ç) Resmî kurumlarda çalışanlardan ihtiyaç duyulan alanda lisans mezunu kişiler.</a:t>
            </a:r>
          </a:p>
          <a:p>
            <a:pPr lvl="1"/>
            <a:endParaRPr lang="tr-TR" sz="1200" dirty="0" smtClean="0">
              <a:latin typeface="Arial" pitchFamily="34" charset="0"/>
              <a:cs typeface="Arial" pitchFamily="34" charset="0"/>
            </a:endParaRPr>
          </a:p>
          <a:p>
            <a:pPr marL="541338" lvl="1" indent="-273050">
              <a:buNone/>
            </a:pPr>
            <a:r>
              <a:rPr lang="tr-TR" sz="1400" dirty="0" smtClean="0">
                <a:latin typeface="Arial" pitchFamily="34" charset="0"/>
                <a:cs typeface="Arial" pitchFamily="34" charset="0"/>
              </a:rPr>
              <a:t>(4) Üçüncü fıkrada sayılanlardan görevlendirme yapılamaması durumunda ilan yoluyla ücretli usta öğretici görevlendirmesi yapılır. </a:t>
            </a:r>
          </a:p>
          <a:p>
            <a:pPr marL="541338" lvl="1" indent="-273050">
              <a:buNone/>
            </a:pPr>
            <a:r>
              <a:rPr lang="tr-TR" sz="1400" dirty="0" smtClean="0">
                <a:latin typeface="Arial" pitchFamily="34" charset="0"/>
                <a:cs typeface="Arial" pitchFamily="34" charset="0"/>
              </a:rPr>
              <a:t>(5) İlan yoluyla ücretli usta öğretici görevlendirmesinde aranacak şartlar şunlardır: </a:t>
            </a:r>
          </a:p>
          <a:p>
            <a:pPr marL="541338" lvl="1" indent="-273050">
              <a:buNone/>
            </a:pPr>
            <a:r>
              <a:rPr lang="tr-TR" sz="1400" dirty="0" smtClean="0">
                <a:latin typeface="Arial" pitchFamily="34" charset="0"/>
                <a:cs typeface="Arial" pitchFamily="34" charset="0"/>
              </a:rPr>
              <a:t>	</a:t>
            </a:r>
            <a:r>
              <a:rPr lang="tr-TR" sz="1200" dirty="0" smtClean="0">
                <a:latin typeface="Arial" pitchFamily="34" charset="0"/>
                <a:cs typeface="Arial" pitchFamily="34" charset="0"/>
              </a:rPr>
              <a:t>a) Görev alacağı kursun öğretim programında belirtilen eğitici şartını taşımak.</a:t>
            </a:r>
          </a:p>
          <a:p>
            <a:pPr marL="541338" lvl="1" indent="-273050">
              <a:buNone/>
            </a:pPr>
            <a:r>
              <a:rPr lang="tr-TR" sz="1200" dirty="0" smtClean="0">
                <a:latin typeface="Arial" pitchFamily="34" charset="0"/>
                <a:cs typeface="Arial" pitchFamily="34" charset="0"/>
              </a:rPr>
              <a:t>       b) Türk vatandaşı olmak.</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Başlık"/>
          <p:cNvSpPr>
            <a:spLocks noGrp="1"/>
          </p:cNvSpPr>
          <p:nvPr>
            <p:ph type="title"/>
          </p:nvPr>
        </p:nvSpPr>
        <p:spPr>
          <a:xfrm>
            <a:off x="357158" y="357166"/>
            <a:ext cx="8229600" cy="714372"/>
          </a:xfrm>
        </p:spPr>
        <p:txBody>
          <a:bodyPr>
            <a:normAutofit/>
          </a:bodyPr>
          <a:lstStyle/>
          <a:p>
            <a:r>
              <a:rPr lang="tr-TR" sz="2400" b="1" dirty="0" smtClean="0">
                <a:latin typeface="Arial" pitchFamily="34" charset="0"/>
                <a:cs typeface="Arial" pitchFamily="34" charset="0"/>
              </a:rPr>
              <a:t>Örnek Puantaj</a:t>
            </a:r>
            <a:endParaRPr lang="tr-TR" sz="2400" b="1" dirty="0"/>
          </a:p>
        </p:txBody>
      </p:sp>
      <p:pic>
        <p:nvPicPr>
          <p:cNvPr id="8" name="7 Resim" descr="puantaj.jpg"/>
          <p:cNvPicPr>
            <a:picLocks noChangeAspect="1"/>
          </p:cNvPicPr>
          <p:nvPr/>
        </p:nvPicPr>
        <p:blipFill>
          <a:blip r:embed="rId2"/>
          <a:stretch>
            <a:fillRect/>
          </a:stretch>
        </p:blipFill>
        <p:spPr>
          <a:xfrm>
            <a:off x="214282" y="1214422"/>
            <a:ext cx="8734425" cy="4591050"/>
          </a:xfrm>
          <a:prstGeom prst="rect">
            <a:avLst/>
          </a:prstGeom>
        </p:spPr>
      </p:pic>
      <p:sp>
        <p:nvSpPr>
          <p:cNvPr id="9" name="8 Metin kutusu"/>
          <p:cNvSpPr txBox="1"/>
          <p:nvPr/>
        </p:nvSpPr>
        <p:spPr>
          <a:xfrm>
            <a:off x="500034" y="6000768"/>
            <a:ext cx="8215370" cy="646331"/>
          </a:xfrm>
          <a:prstGeom prst="rect">
            <a:avLst/>
          </a:prstGeom>
          <a:noFill/>
        </p:spPr>
        <p:txBody>
          <a:bodyPr wrap="square" rtlCol="0">
            <a:spAutoFit/>
          </a:bodyPr>
          <a:lstStyle/>
          <a:p>
            <a:pPr algn="ctr"/>
            <a:r>
              <a:rPr lang="tr-TR" dirty="0" err="1" smtClean="0">
                <a:solidFill>
                  <a:srgbClr val="C00000"/>
                </a:solidFill>
                <a:latin typeface="Arial" pitchFamily="34" charset="0"/>
                <a:cs typeface="Arial" pitchFamily="34" charset="0"/>
              </a:rPr>
              <a:t>Puantajlarını</a:t>
            </a:r>
            <a:r>
              <a:rPr lang="tr-TR" dirty="0" smtClean="0">
                <a:solidFill>
                  <a:srgbClr val="C00000"/>
                </a:solidFill>
                <a:latin typeface="Arial" pitchFamily="34" charset="0"/>
                <a:cs typeface="Arial" pitchFamily="34" charset="0"/>
              </a:rPr>
              <a:t> her ayın 25’ine kadar getirmeyenlerin o aya ait ek ders ücretleri getirdikten 15 gün sonra hesaplarına yatırılacaktır.</a:t>
            </a:r>
            <a:endParaRPr lang="tr-TR" dirty="0">
              <a:solidFill>
                <a:srgbClr val="C0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Resim" descr="aile-durum-bildirimi.jpg"/>
          <p:cNvPicPr>
            <a:picLocks noChangeAspect="1"/>
          </p:cNvPicPr>
          <p:nvPr/>
        </p:nvPicPr>
        <p:blipFill>
          <a:blip r:embed="rId2"/>
          <a:stretch>
            <a:fillRect/>
          </a:stretch>
        </p:blipFill>
        <p:spPr>
          <a:xfrm>
            <a:off x="0" y="571480"/>
            <a:ext cx="9144000" cy="4423781"/>
          </a:xfrm>
          <a:prstGeom prst="rect">
            <a:avLst/>
          </a:prstGeom>
        </p:spPr>
      </p:pic>
      <p:sp>
        <p:nvSpPr>
          <p:cNvPr id="6" name="5 Metin kutusu"/>
          <p:cNvSpPr txBox="1"/>
          <p:nvPr/>
        </p:nvSpPr>
        <p:spPr>
          <a:xfrm>
            <a:off x="571472" y="5072074"/>
            <a:ext cx="8143932" cy="1569660"/>
          </a:xfrm>
          <a:prstGeom prst="rect">
            <a:avLst/>
          </a:prstGeom>
          <a:noFill/>
        </p:spPr>
        <p:txBody>
          <a:bodyPr wrap="square" rtlCol="0">
            <a:spAutoFit/>
          </a:bodyPr>
          <a:lstStyle/>
          <a:p>
            <a:pPr>
              <a:buFontTx/>
              <a:buChar char="-"/>
            </a:pPr>
            <a:r>
              <a:rPr lang="tr-TR" sz="1200" dirty="0" smtClean="0">
                <a:latin typeface="Arial" pitchFamily="34" charset="0"/>
                <a:cs typeface="Arial" pitchFamily="34" charset="0"/>
              </a:rPr>
              <a:t>Personel bakmakla yükümlü olduğu çocuklarının bilgilerini Aile Durum Bildirimine işleyecektir. </a:t>
            </a:r>
          </a:p>
          <a:p>
            <a:r>
              <a:rPr lang="tr-TR" sz="1200" dirty="0" smtClean="0">
                <a:solidFill>
                  <a:srgbClr val="C00000"/>
                </a:solidFill>
                <a:latin typeface="Arial" pitchFamily="34" charset="0"/>
                <a:cs typeface="Arial" pitchFamily="34" charset="0"/>
              </a:rPr>
              <a:t>(Evli olmayan, 25 yaşını doldurmamış veya 25 yaşını doldurduğu halde evlenmemiş kız çocukları ile çalışamayacak derecede </a:t>
            </a:r>
            <a:r>
              <a:rPr lang="tr-TR" sz="1200" dirty="0" err="1" smtClean="0">
                <a:solidFill>
                  <a:srgbClr val="C00000"/>
                </a:solidFill>
                <a:latin typeface="Arial" pitchFamily="34" charset="0"/>
                <a:cs typeface="Arial" pitchFamily="34" charset="0"/>
              </a:rPr>
              <a:t>malüllükleri</a:t>
            </a:r>
            <a:r>
              <a:rPr lang="tr-TR" sz="1200" dirty="0" smtClean="0">
                <a:solidFill>
                  <a:srgbClr val="C00000"/>
                </a:solidFill>
                <a:latin typeface="Arial" pitchFamily="34" charset="0"/>
                <a:cs typeface="Arial" pitchFamily="34" charset="0"/>
              </a:rPr>
              <a:t> resmi sağlık kurulu raporu ile tespit edilen çocuklar yazılacaktır.) </a:t>
            </a:r>
          </a:p>
          <a:p>
            <a:r>
              <a:rPr lang="tr-TR" sz="1200" b="1" dirty="0" smtClean="0">
                <a:latin typeface="Arial" pitchFamily="34" charset="0"/>
                <a:cs typeface="Arial" pitchFamily="34" charset="0"/>
              </a:rPr>
              <a:t>ASGARİ GEÇİM </a:t>
            </a:r>
            <a:r>
              <a:rPr lang="tr-TR" sz="1200" b="1" dirty="0" err="1" smtClean="0">
                <a:latin typeface="Arial" pitchFamily="34" charset="0"/>
                <a:cs typeface="Arial" pitchFamily="34" charset="0"/>
              </a:rPr>
              <a:t>İNDİRİMİ</a:t>
            </a:r>
            <a:r>
              <a:rPr lang="tr-TR" sz="1200" dirty="0" err="1" smtClean="0">
                <a:latin typeface="Arial" pitchFamily="34" charset="0"/>
                <a:cs typeface="Arial" pitchFamily="34" charset="0"/>
              </a:rPr>
              <a:t>'nden</a:t>
            </a:r>
            <a:r>
              <a:rPr lang="tr-TR" sz="1200" dirty="0" smtClean="0">
                <a:latin typeface="Arial" pitchFamily="34" charset="0"/>
                <a:cs typeface="Arial" pitchFamily="34" charset="0"/>
              </a:rPr>
              <a:t>; 18 yaşını doldurmamış, tahsilde ise 25 yaşını doldurmamış çocuklar faydalanabilmektedir. (Gelir Vergisi Genel Tebliği Seri No:2659) </a:t>
            </a:r>
          </a:p>
          <a:p>
            <a:r>
              <a:rPr lang="tr-TR" sz="1200" b="1" dirty="0" smtClean="0">
                <a:latin typeface="Arial" pitchFamily="34" charset="0"/>
                <a:cs typeface="Arial" pitchFamily="34" charset="0"/>
              </a:rPr>
              <a:t>AİLE (ÇOCUK) YARDIMI</a:t>
            </a:r>
            <a:r>
              <a:rPr lang="tr-TR" sz="1200" dirty="0" smtClean="0">
                <a:latin typeface="Arial" pitchFamily="34" charset="0"/>
                <a:cs typeface="Arial" pitchFamily="34" charset="0"/>
              </a:rPr>
              <a:t>' </a:t>
            </a:r>
            <a:r>
              <a:rPr lang="tr-TR" sz="1200" dirty="0" err="1" smtClean="0">
                <a:latin typeface="Arial" pitchFamily="34" charset="0"/>
                <a:cs typeface="Arial" pitchFamily="34" charset="0"/>
              </a:rPr>
              <a:t>ndan</a:t>
            </a:r>
            <a:r>
              <a:rPr lang="tr-TR" sz="1200" dirty="0" smtClean="0">
                <a:latin typeface="Arial" pitchFamily="34" charset="0"/>
                <a:cs typeface="Arial" pitchFamily="34" charset="0"/>
              </a:rPr>
              <a:t>; 25 yaşını doldurmamış, evli olmayan çocuklar faydalanabilmektedir.</a:t>
            </a:r>
          </a:p>
          <a:p>
            <a:r>
              <a:rPr lang="tr-TR" sz="1200" dirty="0" smtClean="0">
                <a:solidFill>
                  <a:srgbClr val="C00000"/>
                </a:solidFill>
                <a:latin typeface="Arial" pitchFamily="34" charset="0"/>
                <a:cs typeface="Arial" pitchFamily="34" charset="0"/>
              </a:rPr>
              <a:t>(25 yaşını bitirdiği halde evlenmemiş kız çocukları ile çalışamayacak derecede </a:t>
            </a:r>
            <a:r>
              <a:rPr lang="tr-TR" sz="1200" dirty="0" err="1" smtClean="0">
                <a:solidFill>
                  <a:srgbClr val="C00000"/>
                </a:solidFill>
                <a:latin typeface="Arial" pitchFamily="34" charset="0"/>
                <a:cs typeface="Arial" pitchFamily="34" charset="0"/>
              </a:rPr>
              <a:t>malüllükleri</a:t>
            </a:r>
            <a:r>
              <a:rPr lang="tr-TR" sz="1200" dirty="0" smtClean="0">
                <a:solidFill>
                  <a:srgbClr val="C00000"/>
                </a:solidFill>
                <a:latin typeface="Arial" pitchFamily="34" charset="0"/>
                <a:cs typeface="Arial" pitchFamily="34" charset="0"/>
              </a:rPr>
              <a:t> resmi sağlık kurulu raporuyla belgelendirilenler için süresiz verilir. </a:t>
            </a:r>
            <a:endParaRPr lang="tr-TR" sz="1200" dirty="0">
              <a:solidFill>
                <a:srgbClr val="C0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a:spLocks noGrp="1"/>
          </p:cNvSpPr>
          <p:nvPr>
            <p:ph type="title"/>
          </p:nvPr>
        </p:nvSpPr>
        <p:spPr>
          <a:xfrm>
            <a:off x="357158" y="285728"/>
            <a:ext cx="8229600" cy="1143000"/>
          </a:xfrm>
        </p:spPr>
        <p:txBody>
          <a:bodyPr>
            <a:noAutofit/>
          </a:bodyPr>
          <a:lstStyle/>
          <a:p>
            <a:r>
              <a:rPr lang="tr-TR" sz="3600" dirty="0" smtClean="0"/>
              <a:t>Rapor Alındığı Zaman Yapılması Gerekenler</a:t>
            </a:r>
            <a:endParaRPr lang="tr-TR" sz="3600" dirty="0"/>
          </a:p>
        </p:txBody>
      </p:sp>
      <p:sp>
        <p:nvSpPr>
          <p:cNvPr id="5" name="2 İçerik Yer Tutucusu"/>
          <p:cNvSpPr>
            <a:spLocks noGrp="1"/>
          </p:cNvSpPr>
          <p:nvPr>
            <p:ph idx="1"/>
          </p:nvPr>
        </p:nvSpPr>
        <p:spPr>
          <a:xfrm>
            <a:off x="357158" y="1935480"/>
            <a:ext cx="8501122" cy="4389120"/>
          </a:xfrm>
        </p:spPr>
        <p:txBody>
          <a:bodyPr/>
          <a:lstStyle/>
          <a:p>
            <a:r>
              <a:rPr lang="tr-TR" dirty="0" smtClean="0">
                <a:latin typeface="Arial" pitchFamily="34" charset="0"/>
                <a:cs typeface="Arial" pitchFamily="34" charset="0"/>
              </a:rPr>
              <a:t>Raporun aslını en geç ertesi gününe kadar muhasebe birimine teslim etmeniz gerekir.(Mümkünse aynı gün teslim ediniz)</a:t>
            </a:r>
          </a:p>
          <a:p>
            <a:pPr>
              <a:buNone/>
            </a:pPr>
            <a:endParaRPr lang="tr-TR" dirty="0" smtClean="0">
              <a:latin typeface="Arial" pitchFamily="34" charset="0"/>
              <a:cs typeface="Arial" pitchFamily="34" charset="0"/>
            </a:endParaRPr>
          </a:p>
          <a:p>
            <a:r>
              <a:rPr lang="tr-TR" dirty="0" smtClean="0">
                <a:latin typeface="Arial" pitchFamily="34" charset="0"/>
                <a:cs typeface="Arial" pitchFamily="34" charset="0"/>
              </a:rPr>
              <a:t>Rapor bitiminde mutlaka 10 gün içerisinde muhasebe birimine tekrar işe başladığınızı ve raporunuzun bittiğini bildiriniz.</a:t>
            </a:r>
          </a:p>
          <a:p>
            <a:endParaRPr lang="tr-TR"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a:spLocks noGrp="1"/>
          </p:cNvSpPr>
          <p:nvPr>
            <p:ph type="title"/>
          </p:nvPr>
        </p:nvSpPr>
        <p:spPr>
          <a:xfrm>
            <a:off x="457200" y="704088"/>
            <a:ext cx="8229600" cy="1143000"/>
          </a:xfrm>
        </p:spPr>
        <p:txBody>
          <a:bodyPr/>
          <a:lstStyle/>
          <a:p>
            <a:r>
              <a:rPr lang="tr-TR" dirty="0" smtClean="0"/>
              <a:t>İcra Durumları</a:t>
            </a:r>
            <a:endParaRPr lang="tr-TR" dirty="0"/>
          </a:p>
        </p:txBody>
      </p:sp>
      <p:sp>
        <p:nvSpPr>
          <p:cNvPr id="5" name="2 İçerik Yer Tutucusu"/>
          <p:cNvSpPr>
            <a:spLocks noGrp="1"/>
          </p:cNvSpPr>
          <p:nvPr>
            <p:ph idx="1"/>
          </p:nvPr>
        </p:nvSpPr>
        <p:spPr>
          <a:xfrm>
            <a:off x="457200" y="1935480"/>
            <a:ext cx="8229600" cy="4389120"/>
          </a:xfrm>
        </p:spPr>
        <p:txBody>
          <a:bodyPr/>
          <a:lstStyle/>
          <a:p>
            <a:r>
              <a:rPr lang="tr-TR" dirty="0" smtClean="0"/>
              <a:t>İİK (İcra İflas Kanunu) 355. madde gereğince kurum “haczin icra edilip edilmediğinin ve borçlunun almakta olduğu maaş ve ücreti miktarının 7 gün içinde bildirilmesi” gerekmektedir.</a:t>
            </a:r>
          </a:p>
          <a:p>
            <a:r>
              <a:rPr lang="tr-TR" dirty="0" smtClean="0"/>
              <a:t>Borçlunun maaşından kesilmediği takdirde aynı kanunun 356.maddesi gereğince “ilgili kişilerin maaşından yada mallarından alınacağı ve kişiler hakkında yine aynı kanunun 357.maddesi gereğince cezai takibat yapılır” denilmektedir.</a:t>
            </a:r>
            <a:endParaRPr lang="tr-TR"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a:spLocks noGrp="1"/>
          </p:cNvSpPr>
          <p:nvPr>
            <p:ph type="title"/>
          </p:nvPr>
        </p:nvSpPr>
        <p:spPr>
          <a:xfrm>
            <a:off x="457200" y="704088"/>
            <a:ext cx="8229600" cy="1143000"/>
          </a:xfrm>
        </p:spPr>
        <p:txBody>
          <a:bodyPr/>
          <a:lstStyle/>
          <a:p>
            <a:r>
              <a:rPr lang="tr-TR" dirty="0" smtClean="0"/>
              <a:t>İcra’nın kaldırılması</a:t>
            </a:r>
            <a:endParaRPr lang="tr-TR" dirty="0"/>
          </a:p>
        </p:txBody>
      </p:sp>
      <p:sp>
        <p:nvSpPr>
          <p:cNvPr id="5" name="2 İçerik Yer Tutucusu"/>
          <p:cNvSpPr>
            <a:spLocks noGrp="1"/>
          </p:cNvSpPr>
          <p:nvPr>
            <p:ph idx="1"/>
          </p:nvPr>
        </p:nvSpPr>
        <p:spPr>
          <a:xfrm>
            <a:off x="457200" y="1935480"/>
            <a:ext cx="8229600" cy="4389120"/>
          </a:xfrm>
        </p:spPr>
        <p:txBody>
          <a:bodyPr/>
          <a:lstStyle/>
          <a:p>
            <a:r>
              <a:rPr lang="tr-TR" dirty="0" smtClean="0"/>
              <a:t>Kişi; üzerinde bulunan icrayı toplu ödemesi durumunda, mutlaka haciz kaldırma (haciz fekki) yazısını alıp kurumumuza teslim etmelidir. Aksi takdirde kesinti yapılmaya devam edilir.</a:t>
            </a:r>
          </a:p>
          <a:p>
            <a:pPr>
              <a:buNone/>
            </a:pPr>
            <a:endParaRPr lang="tr-TR" dirty="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a:spLocks noGrp="1"/>
          </p:cNvSpPr>
          <p:nvPr>
            <p:ph type="title"/>
          </p:nvPr>
        </p:nvSpPr>
        <p:spPr>
          <a:xfrm>
            <a:off x="485804" y="357166"/>
            <a:ext cx="8229600" cy="918418"/>
          </a:xfrm>
        </p:spPr>
        <p:txBody>
          <a:bodyPr/>
          <a:lstStyle/>
          <a:p>
            <a:r>
              <a:rPr lang="tr-TR" dirty="0" smtClean="0"/>
              <a:t>Kurs Sonu İşlemleri</a:t>
            </a:r>
            <a:endParaRPr lang="tr-TR" dirty="0"/>
          </a:p>
        </p:txBody>
      </p:sp>
      <p:graphicFrame>
        <p:nvGraphicFramePr>
          <p:cNvPr id="5" name="4 Tablo"/>
          <p:cNvGraphicFramePr>
            <a:graphicFrameLocks noGrp="1"/>
          </p:cNvGraphicFramePr>
          <p:nvPr/>
        </p:nvGraphicFramePr>
        <p:xfrm>
          <a:off x="4214810" y="1357299"/>
          <a:ext cx="3286148" cy="5172030"/>
        </p:xfrm>
        <a:graphic>
          <a:graphicData uri="http://schemas.openxmlformats.org/drawingml/2006/table">
            <a:tbl>
              <a:tblPr/>
              <a:tblGrid>
                <a:gridCol w="1717599"/>
                <a:gridCol w="1568549"/>
              </a:tblGrid>
              <a:tr h="291719">
                <a:tc gridSpan="2">
                  <a:txBody>
                    <a:bodyPr/>
                    <a:lstStyle/>
                    <a:p>
                      <a:pPr algn="ctr">
                        <a:lnSpc>
                          <a:spcPct val="115000"/>
                        </a:lnSpc>
                        <a:spcAft>
                          <a:spcPts val="0"/>
                        </a:spcAft>
                      </a:pPr>
                      <a:r>
                        <a:rPr lang="tr-TR" sz="800" b="1" dirty="0">
                          <a:latin typeface="Calibri"/>
                          <a:ea typeface="Times New Roman"/>
                          <a:cs typeface="Times New Roman"/>
                        </a:rPr>
                        <a:t>ERDEMLİ HALK EĞİTİM MERKEZİ VE AKŞAM SANAT OKULU MÜDÜRLÜĞÜ KURS SONU EVRAKLARI</a:t>
                      </a:r>
                      <a:endParaRPr lang="tr-TR" sz="600" dirty="0">
                        <a:latin typeface="Calibri"/>
                        <a:ea typeface="Times New Roman"/>
                        <a:cs typeface="Times New Roman"/>
                      </a:endParaRPr>
                    </a:p>
                  </a:txBody>
                  <a:tcPr marL="37524" marR="37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hMerge="1">
                  <a:txBody>
                    <a:bodyPr/>
                    <a:lstStyle/>
                    <a:p>
                      <a:endParaRPr lang="tr-TR"/>
                    </a:p>
                  </a:txBody>
                  <a:tcPr/>
                </a:tc>
              </a:tr>
              <a:tr h="291719">
                <a:tc>
                  <a:txBody>
                    <a:bodyPr/>
                    <a:lstStyle/>
                    <a:p>
                      <a:pPr>
                        <a:lnSpc>
                          <a:spcPct val="115000"/>
                        </a:lnSpc>
                        <a:spcAft>
                          <a:spcPts val="0"/>
                        </a:spcAft>
                      </a:pPr>
                      <a:r>
                        <a:rPr lang="tr-TR" sz="1100" b="1">
                          <a:latin typeface="Calibri"/>
                          <a:ea typeface="Times New Roman"/>
                          <a:cs typeface="Calibri"/>
                        </a:rPr>
                        <a:t>EĞİTİM ÖĞRETİM YILI</a:t>
                      </a:r>
                      <a:endParaRPr lang="tr-TR" sz="600">
                        <a:latin typeface="Calibri"/>
                        <a:ea typeface="Times New Roman"/>
                        <a:cs typeface="Times New Roman"/>
                      </a:endParaRPr>
                    </a:p>
                  </a:txBody>
                  <a:tcPr marL="37524" marR="375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600" b="1">
                          <a:latin typeface="Calibri"/>
                          <a:ea typeface="Times New Roman"/>
                          <a:cs typeface="Times New Roman"/>
                        </a:rPr>
                        <a:t>2019/2020</a:t>
                      </a:r>
                      <a:endParaRPr lang="tr-TR" sz="600">
                        <a:latin typeface="Calibri"/>
                        <a:ea typeface="Times New Roman"/>
                        <a:cs typeface="Times New Roman"/>
                      </a:endParaRPr>
                    </a:p>
                  </a:txBody>
                  <a:tcPr marL="37524" marR="375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1120">
                <a:tc>
                  <a:txBody>
                    <a:bodyPr/>
                    <a:lstStyle/>
                    <a:p>
                      <a:pPr>
                        <a:lnSpc>
                          <a:spcPct val="115000"/>
                        </a:lnSpc>
                        <a:spcAft>
                          <a:spcPts val="0"/>
                        </a:spcAft>
                      </a:pPr>
                      <a:r>
                        <a:rPr lang="tr-TR" sz="1100" b="1">
                          <a:latin typeface="Calibri"/>
                          <a:ea typeface="Times New Roman"/>
                          <a:cs typeface="Calibri"/>
                        </a:rPr>
                        <a:t>EĞİTİCİNİN ADI</a:t>
                      </a:r>
                      <a:endParaRPr lang="tr-TR" sz="600">
                        <a:latin typeface="Calibri"/>
                        <a:ea typeface="Times New Roman"/>
                        <a:cs typeface="Times New Roman"/>
                      </a:endParaRPr>
                    </a:p>
                  </a:txBody>
                  <a:tcPr marL="37524" marR="375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600">
                        <a:latin typeface="Calibri"/>
                        <a:ea typeface="Times New Roman"/>
                        <a:cs typeface="Times New Roman"/>
                      </a:endParaRPr>
                    </a:p>
                  </a:txBody>
                  <a:tcPr marL="37524" marR="37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5919">
                <a:tc>
                  <a:txBody>
                    <a:bodyPr/>
                    <a:lstStyle/>
                    <a:p>
                      <a:pPr>
                        <a:lnSpc>
                          <a:spcPct val="115000"/>
                        </a:lnSpc>
                        <a:spcAft>
                          <a:spcPts val="0"/>
                        </a:spcAft>
                      </a:pPr>
                      <a:r>
                        <a:rPr lang="tr-TR" sz="1100" b="1">
                          <a:latin typeface="Calibri"/>
                          <a:ea typeface="Times New Roman"/>
                          <a:cs typeface="Calibri"/>
                        </a:rPr>
                        <a:t>KURS NO</a:t>
                      </a:r>
                      <a:endParaRPr lang="tr-TR" sz="600">
                        <a:latin typeface="Calibri"/>
                        <a:ea typeface="Times New Roman"/>
                        <a:cs typeface="Times New Roman"/>
                      </a:endParaRPr>
                    </a:p>
                  </a:txBody>
                  <a:tcPr marL="37524" marR="375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600">
                        <a:latin typeface="Calibri"/>
                        <a:ea typeface="Times New Roman"/>
                        <a:cs typeface="Times New Roman"/>
                      </a:endParaRPr>
                    </a:p>
                  </a:txBody>
                  <a:tcPr marL="37524" marR="37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5648">
                <a:tc>
                  <a:txBody>
                    <a:bodyPr/>
                    <a:lstStyle/>
                    <a:p>
                      <a:pPr>
                        <a:lnSpc>
                          <a:spcPct val="115000"/>
                        </a:lnSpc>
                        <a:spcAft>
                          <a:spcPts val="0"/>
                        </a:spcAft>
                      </a:pPr>
                      <a:r>
                        <a:rPr lang="tr-TR" sz="1100" b="1">
                          <a:latin typeface="Calibri"/>
                          <a:ea typeface="Times New Roman"/>
                          <a:cs typeface="Calibri"/>
                        </a:rPr>
                        <a:t>KURSUN ADI</a:t>
                      </a:r>
                      <a:endParaRPr lang="tr-TR" sz="600">
                        <a:latin typeface="Calibri"/>
                        <a:ea typeface="Times New Roman"/>
                        <a:cs typeface="Times New Roman"/>
                      </a:endParaRPr>
                    </a:p>
                  </a:txBody>
                  <a:tcPr marL="37524" marR="375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600">
                        <a:latin typeface="Calibri"/>
                        <a:ea typeface="Times New Roman"/>
                        <a:cs typeface="Times New Roman"/>
                      </a:endParaRPr>
                    </a:p>
                  </a:txBody>
                  <a:tcPr marL="37524" marR="37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5648">
                <a:tc>
                  <a:txBody>
                    <a:bodyPr/>
                    <a:lstStyle/>
                    <a:p>
                      <a:pPr>
                        <a:lnSpc>
                          <a:spcPct val="115000"/>
                        </a:lnSpc>
                        <a:spcAft>
                          <a:spcPts val="0"/>
                        </a:spcAft>
                      </a:pPr>
                      <a:r>
                        <a:rPr lang="tr-TR" sz="1100" b="1">
                          <a:latin typeface="Calibri"/>
                          <a:ea typeface="Times New Roman"/>
                          <a:cs typeface="Calibri"/>
                        </a:rPr>
                        <a:t>KURS YERİ</a:t>
                      </a:r>
                      <a:endParaRPr lang="tr-TR" sz="600">
                        <a:latin typeface="Calibri"/>
                        <a:ea typeface="Times New Roman"/>
                        <a:cs typeface="Times New Roman"/>
                      </a:endParaRPr>
                    </a:p>
                  </a:txBody>
                  <a:tcPr marL="37524" marR="375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600">
                        <a:latin typeface="Calibri"/>
                        <a:ea typeface="Times New Roman"/>
                        <a:cs typeface="Times New Roman"/>
                      </a:endParaRPr>
                    </a:p>
                  </a:txBody>
                  <a:tcPr marL="37524" marR="37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3965">
                <a:tc>
                  <a:txBody>
                    <a:bodyPr/>
                    <a:lstStyle/>
                    <a:p>
                      <a:pPr>
                        <a:lnSpc>
                          <a:spcPct val="115000"/>
                        </a:lnSpc>
                        <a:spcAft>
                          <a:spcPts val="0"/>
                        </a:spcAft>
                      </a:pPr>
                      <a:r>
                        <a:rPr lang="tr-TR" sz="1100" b="1">
                          <a:latin typeface="Calibri"/>
                          <a:ea typeface="Times New Roman"/>
                          <a:cs typeface="Calibri"/>
                        </a:rPr>
                        <a:t>İŞBİRLİĞİ YAPILAN KURUM</a:t>
                      </a:r>
                      <a:endParaRPr lang="tr-TR" sz="600">
                        <a:latin typeface="Calibri"/>
                        <a:ea typeface="Times New Roman"/>
                        <a:cs typeface="Times New Roman"/>
                      </a:endParaRPr>
                    </a:p>
                  </a:txBody>
                  <a:tcPr marL="37524" marR="375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600">
                        <a:latin typeface="Calibri"/>
                        <a:ea typeface="Times New Roman"/>
                        <a:cs typeface="Times New Roman"/>
                      </a:endParaRPr>
                    </a:p>
                  </a:txBody>
                  <a:tcPr marL="37524" marR="37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1719">
                <a:tc>
                  <a:txBody>
                    <a:bodyPr/>
                    <a:lstStyle/>
                    <a:p>
                      <a:pPr>
                        <a:lnSpc>
                          <a:spcPct val="115000"/>
                        </a:lnSpc>
                        <a:spcAft>
                          <a:spcPts val="0"/>
                        </a:spcAft>
                      </a:pPr>
                      <a:r>
                        <a:rPr lang="tr-TR" sz="1100" b="1">
                          <a:latin typeface="Calibri"/>
                          <a:ea typeface="Times New Roman"/>
                          <a:cs typeface="Calibri"/>
                        </a:rPr>
                        <a:t>KURSUN TOPLAM SÜRESİ</a:t>
                      </a:r>
                      <a:endParaRPr lang="tr-TR" sz="600">
                        <a:latin typeface="Calibri"/>
                        <a:ea typeface="Times New Roman"/>
                        <a:cs typeface="Times New Roman"/>
                      </a:endParaRPr>
                    </a:p>
                  </a:txBody>
                  <a:tcPr marL="37524" marR="375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600">
                        <a:latin typeface="Calibri"/>
                        <a:ea typeface="Times New Roman"/>
                        <a:cs typeface="Times New Roman"/>
                      </a:endParaRPr>
                    </a:p>
                  </a:txBody>
                  <a:tcPr marL="37524" marR="37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3965">
                <a:tc>
                  <a:txBody>
                    <a:bodyPr/>
                    <a:lstStyle/>
                    <a:p>
                      <a:pPr>
                        <a:lnSpc>
                          <a:spcPct val="115000"/>
                        </a:lnSpc>
                        <a:spcAft>
                          <a:spcPts val="0"/>
                        </a:spcAft>
                      </a:pPr>
                      <a:r>
                        <a:rPr lang="tr-TR" sz="1100" b="1">
                          <a:latin typeface="Calibri"/>
                          <a:ea typeface="Times New Roman"/>
                          <a:cs typeface="Calibri"/>
                        </a:rPr>
                        <a:t>KURSUN BAŞLAMA TARİHİ</a:t>
                      </a:r>
                      <a:endParaRPr lang="tr-TR" sz="600">
                        <a:latin typeface="Calibri"/>
                        <a:ea typeface="Times New Roman"/>
                        <a:cs typeface="Times New Roman"/>
                      </a:endParaRPr>
                    </a:p>
                  </a:txBody>
                  <a:tcPr marL="37524" marR="375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600">
                        <a:latin typeface="Calibri"/>
                        <a:ea typeface="Times New Roman"/>
                        <a:cs typeface="Times New Roman"/>
                      </a:endParaRPr>
                    </a:p>
                  </a:txBody>
                  <a:tcPr marL="37524" marR="37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1420">
                <a:tc>
                  <a:txBody>
                    <a:bodyPr/>
                    <a:lstStyle/>
                    <a:p>
                      <a:pPr>
                        <a:lnSpc>
                          <a:spcPct val="115000"/>
                        </a:lnSpc>
                        <a:spcAft>
                          <a:spcPts val="0"/>
                        </a:spcAft>
                      </a:pPr>
                      <a:r>
                        <a:rPr lang="tr-TR" sz="1100" b="1">
                          <a:latin typeface="Calibri"/>
                          <a:ea typeface="Times New Roman"/>
                          <a:cs typeface="Calibri"/>
                        </a:rPr>
                        <a:t>KURSUN BİTİŞ TARİHİ</a:t>
                      </a:r>
                      <a:endParaRPr lang="tr-TR" sz="600">
                        <a:latin typeface="Calibri"/>
                        <a:ea typeface="Times New Roman"/>
                        <a:cs typeface="Times New Roman"/>
                      </a:endParaRPr>
                    </a:p>
                  </a:txBody>
                  <a:tcPr marL="37524" marR="375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600">
                        <a:latin typeface="Calibri"/>
                        <a:ea typeface="Times New Roman"/>
                        <a:cs typeface="Times New Roman"/>
                      </a:endParaRPr>
                    </a:p>
                  </a:txBody>
                  <a:tcPr marL="37524" marR="37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8984">
                <a:tc>
                  <a:txBody>
                    <a:bodyPr/>
                    <a:lstStyle/>
                    <a:p>
                      <a:pPr>
                        <a:lnSpc>
                          <a:spcPct val="115000"/>
                        </a:lnSpc>
                        <a:spcAft>
                          <a:spcPts val="0"/>
                        </a:spcAft>
                      </a:pPr>
                      <a:r>
                        <a:rPr lang="tr-TR" sz="900" b="1">
                          <a:latin typeface="Calibri"/>
                          <a:ea typeface="Times New Roman"/>
                          <a:cs typeface="Calibri"/>
                        </a:rPr>
                        <a:t>DEVAM EDEN KURSİYER SAYISI</a:t>
                      </a:r>
                      <a:endParaRPr lang="tr-TR" sz="600">
                        <a:latin typeface="Calibri"/>
                        <a:ea typeface="Times New Roman"/>
                        <a:cs typeface="Times New Roman"/>
                      </a:endParaRPr>
                    </a:p>
                  </a:txBody>
                  <a:tcPr marL="37524" marR="375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600">
                        <a:latin typeface="Calibri"/>
                        <a:ea typeface="Times New Roman"/>
                        <a:cs typeface="Times New Roman"/>
                      </a:endParaRPr>
                    </a:p>
                  </a:txBody>
                  <a:tcPr marL="37524" marR="37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90602">
                <a:tc>
                  <a:txBody>
                    <a:bodyPr/>
                    <a:lstStyle/>
                    <a:p>
                      <a:pPr algn="ctr">
                        <a:lnSpc>
                          <a:spcPct val="115000"/>
                        </a:lnSpc>
                        <a:spcAft>
                          <a:spcPts val="0"/>
                        </a:spcAft>
                      </a:pPr>
                      <a:endParaRPr lang="tr-TR" sz="600">
                        <a:latin typeface="Calibri"/>
                        <a:ea typeface="Times New Roman"/>
                        <a:cs typeface="Times New Roman"/>
                      </a:endParaRPr>
                    </a:p>
                    <a:p>
                      <a:pPr algn="ctr">
                        <a:lnSpc>
                          <a:spcPct val="115000"/>
                        </a:lnSpc>
                        <a:spcAft>
                          <a:spcPts val="0"/>
                        </a:spcAft>
                      </a:pPr>
                      <a:r>
                        <a:rPr lang="tr-TR" sz="600" b="1">
                          <a:latin typeface="Calibri"/>
                          <a:ea typeface="Times New Roman"/>
                          <a:cs typeface="Times New Roman"/>
                        </a:rPr>
                        <a:t>……/……./20…….</a:t>
                      </a:r>
                      <a:endParaRPr lang="tr-TR" sz="600">
                        <a:latin typeface="Calibri"/>
                        <a:ea typeface="Times New Roman"/>
                        <a:cs typeface="Times New Roman"/>
                      </a:endParaRPr>
                    </a:p>
                    <a:p>
                      <a:pPr algn="ctr">
                        <a:lnSpc>
                          <a:spcPct val="115000"/>
                        </a:lnSpc>
                        <a:spcAft>
                          <a:spcPts val="0"/>
                        </a:spcAft>
                      </a:pPr>
                      <a:r>
                        <a:rPr lang="tr-TR" sz="600" b="1">
                          <a:latin typeface="Calibri"/>
                          <a:ea typeface="Times New Roman"/>
                          <a:cs typeface="Times New Roman"/>
                        </a:rPr>
                        <a:t>TESLİM ETME TARİHİ</a:t>
                      </a:r>
                      <a:endParaRPr lang="tr-TR" sz="600">
                        <a:latin typeface="Calibri"/>
                        <a:ea typeface="Times New Roman"/>
                        <a:cs typeface="Times New Roman"/>
                      </a:endParaRPr>
                    </a:p>
                    <a:p>
                      <a:pPr algn="ctr">
                        <a:lnSpc>
                          <a:spcPct val="115000"/>
                        </a:lnSpc>
                        <a:spcAft>
                          <a:spcPts val="0"/>
                        </a:spcAft>
                      </a:pPr>
                      <a:r>
                        <a:rPr lang="tr-TR" sz="600" b="1">
                          <a:latin typeface="Calibri"/>
                          <a:ea typeface="Times New Roman"/>
                          <a:cs typeface="Times New Roman"/>
                        </a:rPr>
                        <a:t>KURS ÖĞRETİCİSİ</a:t>
                      </a:r>
                      <a:endParaRPr lang="tr-TR" sz="600">
                        <a:latin typeface="Calibri"/>
                        <a:ea typeface="Times New Roman"/>
                        <a:cs typeface="Times New Roman"/>
                      </a:endParaRPr>
                    </a:p>
                  </a:txBody>
                  <a:tcPr marL="37524" marR="37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tr-TR" sz="600">
                        <a:latin typeface="Calibri"/>
                        <a:ea typeface="Times New Roman"/>
                        <a:cs typeface="Times New Roman"/>
                      </a:endParaRPr>
                    </a:p>
                    <a:p>
                      <a:pPr algn="ctr">
                        <a:lnSpc>
                          <a:spcPct val="115000"/>
                        </a:lnSpc>
                        <a:spcAft>
                          <a:spcPts val="0"/>
                        </a:spcAft>
                      </a:pPr>
                      <a:r>
                        <a:rPr lang="tr-TR" sz="600" b="1">
                          <a:latin typeface="Calibri"/>
                          <a:ea typeface="Times New Roman"/>
                          <a:cs typeface="Times New Roman"/>
                        </a:rPr>
                        <a:t>……/……./20…….</a:t>
                      </a:r>
                      <a:endParaRPr lang="tr-TR" sz="600">
                        <a:latin typeface="Calibri"/>
                        <a:ea typeface="Times New Roman"/>
                        <a:cs typeface="Times New Roman"/>
                      </a:endParaRPr>
                    </a:p>
                    <a:p>
                      <a:pPr algn="ctr">
                        <a:lnSpc>
                          <a:spcPct val="115000"/>
                        </a:lnSpc>
                        <a:spcAft>
                          <a:spcPts val="0"/>
                        </a:spcAft>
                      </a:pPr>
                      <a:r>
                        <a:rPr lang="tr-TR" sz="600" b="1">
                          <a:latin typeface="Calibri"/>
                          <a:ea typeface="Times New Roman"/>
                          <a:cs typeface="Times New Roman"/>
                        </a:rPr>
                        <a:t>TESLİM ALMA TARİHİ</a:t>
                      </a:r>
                      <a:endParaRPr lang="tr-TR" sz="600">
                        <a:latin typeface="Calibri"/>
                        <a:ea typeface="Times New Roman"/>
                        <a:cs typeface="Times New Roman"/>
                      </a:endParaRPr>
                    </a:p>
                    <a:p>
                      <a:pPr algn="ctr">
                        <a:lnSpc>
                          <a:spcPct val="115000"/>
                        </a:lnSpc>
                        <a:spcAft>
                          <a:spcPts val="0"/>
                        </a:spcAft>
                      </a:pPr>
                      <a:r>
                        <a:rPr lang="tr-TR" sz="600" b="1">
                          <a:latin typeface="Calibri"/>
                          <a:ea typeface="Times New Roman"/>
                          <a:cs typeface="Times New Roman"/>
                        </a:rPr>
                        <a:t>MÜDÜR YARDIMCISI</a:t>
                      </a:r>
                      <a:endParaRPr lang="tr-TR" sz="600">
                        <a:latin typeface="Calibri"/>
                        <a:ea typeface="Times New Roman"/>
                        <a:cs typeface="Times New Roman"/>
                      </a:endParaRPr>
                    </a:p>
                  </a:txBody>
                  <a:tcPr marL="37524" marR="37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19602">
                <a:tc gridSpan="2">
                  <a:txBody>
                    <a:bodyPr/>
                    <a:lstStyle/>
                    <a:p>
                      <a:pPr algn="ctr">
                        <a:lnSpc>
                          <a:spcPct val="115000"/>
                        </a:lnSpc>
                        <a:spcAft>
                          <a:spcPts val="0"/>
                        </a:spcAft>
                      </a:pPr>
                      <a:r>
                        <a:rPr lang="tr-TR" sz="700" b="1" dirty="0">
                          <a:highlight>
                            <a:srgbClr val="C0C0C0"/>
                          </a:highlight>
                          <a:latin typeface="Calibri"/>
                          <a:ea typeface="Times New Roman"/>
                          <a:cs typeface="Times New Roman"/>
                        </a:rPr>
                        <a:t>İÇİNDEKİLER</a:t>
                      </a:r>
                      <a:endParaRPr lang="tr-TR" sz="600" dirty="0">
                        <a:latin typeface="Calibri"/>
                        <a:ea typeface="Times New Roman"/>
                        <a:cs typeface="Times New Roman"/>
                      </a:endParaRPr>
                    </a:p>
                    <a:p>
                      <a:pPr>
                        <a:lnSpc>
                          <a:spcPct val="115000"/>
                        </a:lnSpc>
                        <a:spcAft>
                          <a:spcPts val="0"/>
                        </a:spcAft>
                      </a:pPr>
                      <a:r>
                        <a:rPr lang="tr-TR" sz="700" b="1" dirty="0">
                          <a:latin typeface="Calibri"/>
                          <a:ea typeface="Times New Roman"/>
                          <a:cs typeface="Times New Roman"/>
                        </a:rPr>
                        <a:t>1)Modüler yazılı yoklama kağıtları cevap anahtarı ile birlikte</a:t>
                      </a:r>
                      <a:endParaRPr lang="tr-TR" sz="600" dirty="0">
                        <a:latin typeface="Calibri"/>
                        <a:ea typeface="Times New Roman"/>
                        <a:cs typeface="Times New Roman"/>
                      </a:endParaRPr>
                    </a:p>
                    <a:p>
                      <a:pPr>
                        <a:lnSpc>
                          <a:spcPct val="115000"/>
                        </a:lnSpc>
                        <a:spcAft>
                          <a:spcPts val="0"/>
                        </a:spcAft>
                      </a:pPr>
                      <a:r>
                        <a:rPr lang="tr-TR" sz="700" b="1" dirty="0">
                          <a:latin typeface="Calibri"/>
                          <a:ea typeface="Times New Roman"/>
                          <a:cs typeface="Times New Roman"/>
                        </a:rPr>
                        <a:t>2)Kursiyer kayıt belgeleri</a:t>
                      </a:r>
                      <a:endParaRPr lang="tr-TR" sz="600" dirty="0">
                        <a:latin typeface="Calibri"/>
                        <a:ea typeface="Times New Roman"/>
                        <a:cs typeface="Times New Roman"/>
                      </a:endParaRPr>
                    </a:p>
                    <a:p>
                      <a:pPr>
                        <a:lnSpc>
                          <a:spcPct val="115000"/>
                        </a:lnSpc>
                        <a:spcAft>
                          <a:spcPts val="0"/>
                        </a:spcAft>
                      </a:pPr>
                      <a:r>
                        <a:rPr lang="tr-TR" sz="700" b="1" dirty="0">
                          <a:latin typeface="Calibri"/>
                          <a:ea typeface="Times New Roman"/>
                          <a:cs typeface="Times New Roman"/>
                        </a:rPr>
                        <a:t>3)Yoklama Çizelgeleri</a:t>
                      </a:r>
                      <a:endParaRPr lang="tr-TR" sz="600" dirty="0">
                        <a:latin typeface="Calibri"/>
                        <a:ea typeface="Times New Roman"/>
                        <a:cs typeface="Times New Roman"/>
                      </a:endParaRPr>
                    </a:p>
                    <a:p>
                      <a:pPr>
                        <a:lnSpc>
                          <a:spcPct val="115000"/>
                        </a:lnSpc>
                        <a:spcAft>
                          <a:spcPts val="0"/>
                        </a:spcAft>
                      </a:pPr>
                      <a:r>
                        <a:rPr lang="tr-TR" sz="700" b="1" dirty="0">
                          <a:latin typeface="Calibri"/>
                          <a:ea typeface="Times New Roman"/>
                          <a:cs typeface="Times New Roman"/>
                        </a:rPr>
                        <a:t>4)Modüler Kurs defteri</a:t>
                      </a:r>
                      <a:endParaRPr lang="tr-TR" sz="600" dirty="0">
                        <a:latin typeface="Calibri"/>
                        <a:ea typeface="Times New Roman"/>
                        <a:cs typeface="Times New Roman"/>
                      </a:endParaRPr>
                    </a:p>
                    <a:p>
                      <a:pPr>
                        <a:lnSpc>
                          <a:spcPct val="115000"/>
                        </a:lnSpc>
                        <a:spcAft>
                          <a:spcPts val="0"/>
                        </a:spcAft>
                      </a:pPr>
                      <a:r>
                        <a:rPr lang="tr-TR" sz="700" b="1" dirty="0">
                          <a:latin typeface="Calibri"/>
                          <a:ea typeface="Times New Roman"/>
                          <a:cs typeface="Times New Roman"/>
                        </a:rPr>
                        <a:t>5-Kurs bitirme bildirim tutanağı</a:t>
                      </a:r>
                      <a:endParaRPr lang="tr-TR" sz="600" dirty="0">
                        <a:latin typeface="Calibri"/>
                        <a:ea typeface="Times New Roman"/>
                        <a:cs typeface="Times New Roman"/>
                      </a:endParaRPr>
                    </a:p>
                    <a:p>
                      <a:pPr>
                        <a:lnSpc>
                          <a:spcPct val="115000"/>
                        </a:lnSpc>
                        <a:spcAft>
                          <a:spcPts val="0"/>
                        </a:spcAft>
                      </a:pPr>
                      <a:r>
                        <a:rPr lang="tr-TR" sz="700" b="1" dirty="0">
                          <a:latin typeface="Calibri"/>
                          <a:ea typeface="Times New Roman"/>
                          <a:cs typeface="Times New Roman"/>
                        </a:rPr>
                        <a:t>6-Modül imza tutanağı</a:t>
                      </a:r>
                      <a:endParaRPr lang="tr-TR" sz="600" dirty="0">
                        <a:latin typeface="Calibri"/>
                        <a:ea typeface="Times New Roman"/>
                        <a:cs typeface="Times New Roman"/>
                      </a:endParaRPr>
                    </a:p>
                    <a:p>
                      <a:pPr>
                        <a:lnSpc>
                          <a:spcPct val="115000"/>
                        </a:lnSpc>
                        <a:spcAft>
                          <a:spcPts val="0"/>
                        </a:spcAft>
                      </a:pPr>
                      <a:r>
                        <a:rPr lang="tr-TR" sz="700" b="1" dirty="0">
                          <a:latin typeface="Calibri"/>
                          <a:ea typeface="Times New Roman"/>
                          <a:cs typeface="Times New Roman"/>
                        </a:rPr>
                        <a:t>7-Sınav imza tutanağı</a:t>
                      </a:r>
                      <a:endParaRPr lang="tr-TR" sz="600" dirty="0">
                        <a:latin typeface="Calibri"/>
                        <a:ea typeface="Times New Roman"/>
                        <a:cs typeface="Times New Roman"/>
                      </a:endParaRPr>
                    </a:p>
                    <a:p>
                      <a:pPr>
                        <a:lnSpc>
                          <a:spcPct val="115000"/>
                        </a:lnSpc>
                        <a:spcAft>
                          <a:spcPts val="0"/>
                        </a:spcAft>
                      </a:pPr>
                      <a:r>
                        <a:rPr lang="tr-TR" sz="700" b="1" dirty="0">
                          <a:latin typeface="Calibri"/>
                          <a:ea typeface="Times New Roman"/>
                          <a:cs typeface="Times New Roman"/>
                        </a:rPr>
                        <a:t>8-Modül değerlendirme formu</a:t>
                      </a:r>
                      <a:endParaRPr lang="tr-TR" sz="600" dirty="0">
                        <a:latin typeface="Calibri"/>
                        <a:ea typeface="Times New Roman"/>
                        <a:cs typeface="Times New Roman"/>
                      </a:endParaRPr>
                    </a:p>
                  </a:txBody>
                  <a:tcPr marL="37524" marR="37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r>
            </a:tbl>
          </a:graphicData>
        </a:graphic>
      </p:graphicFrame>
      <p:sp>
        <p:nvSpPr>
          <p:cNvPr id="6" name="5 Metin kutusu"/>
          <p:cNvSpPr txBox="1"/>
          <p:nvPr/>
        </p:nvSpPr>
        <p:spPr>
          <a:xfrm>
            <a:off x="1357290" y="2643182"/>
            <a:ext cx="2108269" cy="369332"/>
          </a:xfrm>
          <a:prstGeom prst="rect">
            <a:avLst/>
          </a:prstGeom>
          <a:noFill/>
        </p:spPr>
        <p:txBody>
          <a:bodyPr wrap="none" rtlCol="0">
            <a:spAutoFit/>
          </a:bodyPr>
          <a:lstStyle/>
          <a:p>
            <a:r>
              <a:rPr lang="tr-TR" b="1" dirty="0" smtClean="0">
                <a:latin typeface="Arial" pitchFamily="34" charset="0"/>
                <a:cs typeface="Arial" pitchFamily="34" charset="0"/>
              </a:rPr>
              <a:t>Kurs Sonu Kapak</a:t>
            </a:r>
            <a:endParaRPr lang="tr-TR"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10 Resim" descr="kurs-bitimi.jpg"/>
          <p:cNvPicPr>
            <a:picLocks noChangeAspect="1"/>
          </p:cNvPicPr>
          <p:nvPr/>
        </p:nvPicPr>
        <p:blipFill>
          <a:blip r:embed="rId2"/>
          <a:stretch>
            <a:fillRect/>
          </a:stretch>
        </p:blipFill>
        <p:spPr>
          <a:xfrm>
            <a:off x="4500562" y="1142984"/>
            <a:ext cx="4440732" cy="5377300"/>
          </a:xfrm>
          <a:prstGeom prst="rect">
            <a:avLst/>
          </a:prstGeom>
        </p:spPr>
      </p:pic>
      <p:sp>
        <p:nvSpPr>
          <p:cNvPr id="12" name="1 Başlık"/>
          <p:cNvSpPr>
            <a:spLocks noGrp="1"/>
          </p:cNvSpPr>
          <p:nvPr>
            <p:ph type="title"/>
          </p:nvPr>
        </p:nvSpPr>
        <p:spPr>
          <a:xfrm>
            <a:off x="285720" y="425465"/>
            <a:ext cx="6429420" cy="717519"/>
          </a:xfrm>
        </p:spPr>
        <p:txBody>
          <a:bodyPr>
            <a:normAutofit/>
          </a:bodyPr>
          <a:lstStyle/>
          <a:p>
            <a:r>
              <a:rPr lang="tr-TR" sz="4400" dirty="0" smtClean="0"/>
              <a:t>Kurs Sonu İşlemleri</a:t>
            </a:r>
            <a:endParaRPr lang="tr-TR" sz="4400" dirty="0"/>
          </a:p>
        </p:txBody>
      </p:sp>
      <p:sp>
        <p:nvSpPr>
          <p:cNvPr id="13" name="12 Metin kutusu"/>
          <p:cNvSpPr txBox="1"/>
          <p:nvPr/>
        </p:nvSpPr>
        <p:spPr>
          <a:xfrm>
            <a:off x="1142976" y="2428868"/>
            <a:ext cx="2116798" cy="646331"/>
          </a:xfrm>
          <a:prstGeom prst="rect">
            <a:avLst/>
          </a:prstGeom>
          <a:noFill/>
        </p:spPr>
        <p:txBody>
          <a:bodyPr wrap="none" rtlCol="0">
            <a:spAutoFit/>
          </a:bodyPr>
          <a:lstStyle/>
          <a:p>
            <a:pPr algn="ctr"/>
            <a:r>
              <a:rPr lang="tr-TR" b="1" dirty="0" smtClean="0">
                <a:latin typeface="Arial" pitchFamily="34" charset="0"/>
                <a:cs typeface="Arial" pitchFamily="34" charset="0"/>
              </a:rPr>
              <a:t>Kurs Bitirme</a:t>
            </a:r>
          </a:p>
          <a:p>
            <a:pPr algn="ctr"/>
            <a:r>
              <a:rPr lang="tr-TR" b="1" dirty="0" smtClean="0">
                <a:latin typeface="Arial" pitchFamily="34" charset="0"/>
                <a:cs typeface="Arial" pitchFamily="34" charset="0"/>
              </a:rPr>
              <a:t>Bildirme Tutanağı</a:t>
            </a:r>
            <a:endParaRPr lang="tr-TR"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 Başlık"/>
          <p:cNvSpPr>
            <a:spLocks noGrp="1"/>
          </p:cNvSpPr>
          <p:nvPr>
            <p:ph type="title"/>
          </p:nvPr>
        </p:nvSpPr>
        <p:spPr>
          <a:xfrm>
            <a:off x="285720" y="425465"/>
            <a:ext cx="6429420" cy="717519"/>
          </a:xfrm>
        </p:spPr>
        <p:txBody>
          <a:bodyPr>
            <a:normAutofit/>
          </a:bodyPr>
          <a:lstStyle/>
          <a:p>
            <a:r>
              <a:rPr lang="tr-TR" sz="4400" dirty="0" smtClean="0"/>
              <a:t>Kurs Sonu İşlemleri</a:t>
            </a:r>
            <a:endParaRPr lang="tr-TR" sz="4400" dirty="0"/>
          </a:p>
        </p:txBody>
      </p:sp>
      <p:sp>
        <p:nvSpPr>
          <p:cNvPr id="13" name="12 Metin kutusu"/>
          <p:cNvSpPr txBox="1"/>
          <p:nvPr/>
        </p:nvSpPr>
        <p:spPr>
          <a:xfrm>
            <a:off x="3214678" y="1273718"/>
            <a:ext cx="2450223" cy="369332"/>
          </a:xfrm>
          <a:prstGeom prst="rect">
            <a:avLst/>
          </a:prstGeom>
          <a:noFill/>
        </p:spPr>
        <p:txBody>
          <a:bodyPr wrap="none" rtlCol="0">
            <a:spAutoFit/>
          </a:bodyPr>
          <a:lstStyle/>
          <a:p>
            <a:pPr algn="ctr"/>
            <a:r>
              <a:rPr lang="tr-TR" b="1" dirty="0" smtClean="0">
                <a:latin typeface="Arial" pitchFamily="34" charset="0"/>
                <a:cs typeface="Arial" pitchFamily="34" charset="0"/>
              </a:rPr>
              <a:t>Modül İmza Tutanağı</a:t>
            </a:r>
            <a:endParaRPr lang="tr-TR" b="1" dirty="0">
              <a:latin typeface="Arial" pitchFamily="34" charset="0"/>
              <a:cs typeface="Arial" pitchFamily="34" charset="0"/>
            </a:endParaRPr>
          </a:p>
        </p:txBody>
      </p:sp>
      <p:pic>
        <p:nvPicPr>
          <p:cNvPr id="14" name="13 Resim" descr="modül-imza.jpg"/>
          <p:cNvPicPr>
            <a:picLocks noChangeAspect="1"/>
          </p:cNvPicPr>
          <p:nvPr/>
        </p:nvPicPr>
        <p:blipFill>
          <a:blip r:embed="rId2"/>
          <a:stretch>
            <a:fillRect/>
          </a:stretch>
        </p:blipFill>
        <p:spPr>
          <a:xfrm>
            <a:off x="785786" y="1678672"/>
            <a:ext cx="7429552" cy="5179328"/>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 Başlık"/>
          <p:cNvSpPr>
            <a:spLocks noGrp="1"/>
          </p:cNvSpPr>
          <p:nvPr>
            <p:ph type="title"/>
          </p:nvPr>
        </p:nvSpPr>
        <p:spPr>
          <a:xfrm>
            <a:off x="285720" y="425465"/>
            <a:ext cx="6429420" cy="717519"/>
          </a:xfrm>
        </p:spPr>
        <p:txBody>
          <a:bodyPr>
            <a:normAutofit/>
          </a:bodyPr>
          <a:lstStyle/>
          <a:p>
            <a:r>
              <a:rPr lang="tr-TR" sz="4400" dirty="0" smtClean="0"/>
              <a:t>Kurs Sonu İşlemleri</a:t>
            </a:r>
            <a:endParaRPr lang="tr-TR" sz="4400" dirty="0"/>
          </a:p>
        </p:txBody>
      </p:sp>
      <p:sp>
        <p:nvSpPr>
          <p:cNvPr id="13" name="12 Metin kutusu"/>
          <p:cNvSpPr txBox="1"/>
          <p:nvPr/>
        </p:nvSpPr>
        <p:spPr>
          <a:xfrm>
            <a:off x="857224" y="2000240"/>
            <a:ext cx="2386102" cy="369332"/>
          </a:xfrm>
          <a:prstGeom prst="rect">
            <a:avLst/>
          </a:prstGeom>
          <a:noFill/>
        </p:spPr>
        <p:txBody>
          <a:bodyPr wrap="none" rtlCol="0">
            <a:spAutoFit/>
          </a:bodyPr>
          <a:lstStyle/>
          <a:p>
            <a:pPr algn="ctr"/>
            <a:r>
              <a:rPr lang="tr-TR" b="1" dirty="0" smtClean="0">
                <a:latin typeface="Arial" pitchFamily="34" charset="0"/>
                <a:cs typeface="Arial" pitchFamily="34" charset="0"/>
              </a:rPr>
              <a:t>Sınav İmza Tutanağı</a:t>
            </a:r>
            <a:endParaRPr lang="tr-TR" b="1" dirty="0">
              <a:latin typeface="Arial" pitchFamily="34" charset="0"/>
              <a:cs typeface="Arial" pitchFamily="34" charset="0"/>
            </a:endParaRPr>
          </a:p>
        </p:txBody>
      </p:sp>
      <p:pic>
        <p:nvPicPr>
          <p:cNvPr id="5" name="4 Resim" descr="sınav-imza-tutanak.jpg"/>
          <p:cNvPicPr>
            <a:picLocks noChangeAspect="1"/>
          </p:cNvPicPr>
          <p:nvPr/>
        </p:nvPicPr>
        <p:blipFill>
          <a:blip r:embed="rId2"/>
          <a:stretch>
            <a:fillRect/>
          </a:stretch>
        </p:blipFill>
        <p:spPr>
          <a:xfrm>
            <a:off x="4788098" y="714356"/>
            <a:ext cx="4213058" cy="6072230"/>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 Başlık"/>
          <p:cNvSpPr>
            <a:spLocks noGrp="1"/>
          </p:cNvSpPr>
          <p:nvPr>
            <p:ph type="title"/>
          </p:nvPr>
        </p:nvSpPr>
        <p:spPr>
          <a:xfrm>
            <a:off x="285720" y="425465"/>
            <a:ext cx="6429420" cy="717519"/>
          </a:xfrm>
        </p:spPr>
        <p:txBody>
          <a:bodyPr>
            <a:normAutofit/>
          </a:bodyPr>
          <a:lstStyle/>
          <a:p>
            <a:r>
              <a:rPr lang="tr-TR" sz="4400" dirty="0" smtClean="0"/>
              <a:t>Kurs Sonu İşlemleri</a:t>
            </a:r>
            <a:endParaRPr lang="tr-TR" sz="4400" dirty="0"/>
          </a:p>
        </p:txBody>
      </p:sp>
      <p:sp>
        <p:nvSpPr>
          <p:cNvPr id="13" name="12 Metin kutusu"/>
          <p:cNvSpPr txBox="1"/>
          <p:nvPr/>
        </p:nvSpPr>
        <p:spPr>
          <a:xfrm>
            <a:off x="984111" y="1214422"/>
            <a:ext cx="7088351" cy="369332"/>
          </a:xfrm>
          <a:prstGeom prst="rect">
            <a:avLst/>
          </a:prstGeom>
          <a:noFill/>
        </p:spPr>
        <p:txBody>
          <a:bodyPr wrap="none" rtlCol="0">
            <a:spAutoFit/>
          </a:bodyPr>
          <a:lstStyle/>
          <a:p>
            <a:r>
              <a:rPr lang="tr-TR" dirty="0" smtClean="0">
                <a:latin typeface="Arial" pitchFamily="34" charset="0"/>
                <a:cs typeface="Arial" pitchFamily="34" charset="0"/>
              </a:rPr>
              <a:t>Belirtilen evraklar hazırlanarak ilgili müdür yardımcısına teslim edilir.</a:t>
            </a:r>
            <a:endParaRPr lang="tr-TR" dirty="0">
              <a:latin typeface="Arial" pitchFamily="34" charset="0"/>
              <a:cs typeface="Arial" pitchFamily="34" charset="0"/>
            </a:endParaRPr>
          </a:p>
        </p:txBody>
      </p:sp>
      <p:pic>
        <p:nvPicPr>
          <p:cNvPr id="6" name="5 Resim" descr="modül-değerlendirme-formu.jpg"/>
          <p:cNvPicPr>
            <a:picLocks noChangeAspect="1"/>
          </p:cNvPicPr>
          <p:nvPr/>
        </p:nvPicPr>
        <p:blipFill>
          <a:blip r:embed="rId2"/>
          <a:stretch>
            <a:fillRect/>
          </a:stretch>
        </p:blipFill>
        <p:spPr>
          <a:xfrm>
            <a:off x="428596" y="1714488"/>
            <a:ext cx="8358246" cy="488082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a:bodyPr>
          <a:lstStyle/>
          <a:p>
            <a:r>
              <a:rPr lang="tr-TR" sz="1600" dirty="0" smtClean="0">
                <a:latin typeface="Arial" pitchFamily="34" charset="0"/>
                <a:cs typeface="Arial" pitchFamily="34" charset="0"/>
              </a:rPr>
              <a:t> c) 18 yaşını doldurmuş olmak.</a:t>
            </a:r>
          </a:p>
          <a:p>
            <a:r>
              <a:rPr lang="tr-TR" sz="1600" dirty="0" smtClean="0">
                <a:latin typeface="Arial" pitchFamily="34" charset="0"/>
                <a:cs typeface="Arial" pitchFamily="34" charset="0"/>
              </a:rPr>
              <a:t> ç) Kamu haklarından mahrum bulunmamak. </a:t>
            </a:r>
          </a:p>
          <a:p>
            <a:r>
              <a:rPr lang="tr-TR" sz="1600" dirty="0" smtClean="0">
                <a:latin typeface="Arial" pitchFamily="34" charset="0"/>
                <a:cs typeface="Arial" pitchFamily="34" charset="0"/>
              </a:rPr>
              <a:t> d) 26/9/2004 tarihli ve 5237 sayılı Türk Ceza Kanununun 53 üncü maddesinde belirtilen süreler geçmiş olsa bile; kasten işlenen bir suçtan dolayı bir yıl veya daha fazla süreyle hapis cezasına ya da affa uğramış olsa bile devletin güvenliğine karşı suçlar, Anayasal düzene ve bu düzenin işleyişine karşı suçlar, zimmet, irtikâp, rüşvet, hırsızlık, dolandırıcılık, sahtecilik, güveni kötüye kullanma, hileli iflas, ihaleye fesat karıştırma, edimin ifasına fesat karıştırma, suçtan kaynaklanan malvarlığı değerlerini aklama veya kaçakçılık suçlarından mahkûm olmamak. </a:t>
            </a:r>
          </a:p>
          <a:p>
            <a:r>
              <a:rPr lang="tr-TR" sz="1600" dirty="0" smtClean="0">
                <a:latin typeface="Arial" pitchFamily="34" charset="0"/>
                <a:cs typeface="Arial" pitchFamily="34" charset="0"/>
              </a:rPr>
              <a:t>e) Askerlikle ilişiği bulunmamak. </a:t>
            </a:r>
          </a:p>
          <a:p>
            <a:r>
              <a:rPr lang="tr-TR" sz="1600" dirty="0" smtClean="0">
                <a:latin typeface="Arial" pitchFamily="34" charset="0"/>
                <a:cs typeface="Arial" pitchFamily="34" charset="0"/>
              </a:rPr>
              <a:t>f) Sağlık durumu yönünden görevini yapmasına engel bir durumu olmamak. </a:t>
            </a:r>
          </a:p>
          <a:p>
            <a:r>
              <a:rPr lang="tr-TR" sz="1600" dirty="0" smtClean="0">
                <a:latin typeface="Arial" pitchFamily="34" charset="0"/>
                <a:cs typeface="Arial" pitchFamily="34" charset="0"/>
              </a:rPr>
              <a:t>(6) İlan yoluyla ücretli usta öğretici görevlendirmelerinde yapılacak değerlendirmeler, millî eğitim müdürlüklerinde hayat boyu öğrenmeden sorumlu müdür yardımcısı veya şube müdürünün başkanlığında, bir hayat boyu öğrenme kurum müdürü ile bir örgün eğitim kurum müdüründen oluşan komisyon tarafından yapılır ve mülki idare amirinin onayına sunulur.</a:t>
            </a:r>
            <a:endParaRPr lang="tr-TR" sz="1600" dirty="0">
              <a:latin typeface="Arial" pitchFamily="34" charset="0"/>
              <a:cs typeface="Arial" pitchFamily="34" charset="0"/>
            </a:endParaRPr>
          </a:p>
        </p:txBody>
      </p:sp>
      <p:sp>
        <p:nvSpPr>
          <p:cNvPr id="4" name="1 Başlık"/>
          <p:cNvSpPr>
            <a:spLocks noGrp="1"/>
          </p:cNvSpPr>
          <p:nvPr>
            <p:ph type="title"/>
          </p:nvPr>
        </p:nvSpPr>
        <p:spPr>
          <a:xfrm>
            <a:off x="457200" y="704088"/>
            <a:ext cx="8229600" cy="1143000"/>
          </a:xfrm>
        </p:spPr>
        <p:txBody>
          <a:bodyPr>
            <a:noAutofit/>
          </a:bodyPr>
          <a:lstStyle/>
          <a:p>
            <a:r>
              <a:rPr lang="tr-TR" sz="3600" dirty="0" smtClean="0"/>
              <a:t>Usta Öğreticilerin Görevlendirilmesi, Görev ve Sorumlulukları</a:t>
            </a:r>
            <a:endParaRPr lang="tr-TR" sz="36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Başlık"/>
          <p:cNvSpPr>
            <a:spLocks noGrp="1"/>
          </p:cNvSpPr>
          <p:nvPr>
            <p:ph type="title"/>
          </p:nvPr>
        </p:nvSpPr>
        <p:spPr>
          <a:xfrm>
            <a:off x="2428860" y="714356"/>
            <a:ext cx="4214842" cy="717519"/>
          </a:xfrm>
        </p:spPr>
        <p:txBody>
          <a:bodyPr>
            <a:normAutofit/>
          </a:bodyPr>
          <a:lstStyle/>
          <a:p>
            <a:r>
              <a:rPr lang="tr-TR" sz="4400" dirty="0" smtClean="0"/>
              <a:t>Sertifika İşlemleri</a:t>
            </a:r>
            <a:endParaRPr lang="tr-TR" sz="4400" dirty="0"/>
          </a:p>
        </p:txBody>
      </p:sp>
      <p:sp>
        <p:nvSpPr>
          <p:cNvPr id="7" name="6 Metin kutusu"/>
          <p:cNvSpPr txBox="1"/>
          <p:nvPr/>
        </p:nvSpPr>
        <p:spPr>
          <a:xfrm>
            <a:off x="214282" y="1611989"/>
            <a:ext cx="8501122" cy="2031325"/>
          </a:xfrm>
          <a:prstGeom prst="rect">
            <a:avLst/>
          </a:prstGeom>
          <a:noFill/>
        </p:spPr>
        <p:txBody>
          <a:bodyPr wrap="square" rtlCol="0">
            <a:spAutoFit/>
          </a:bodyPr>
          <a:lstStyle/>
          <a:p>
            <a:pPr algn="ctr"/>
            <a:r>
              <a:rPr lang="tr-TR" dirty="0" smtClean="0">
                <a:latin typeface="Arial" pitchFamily="34" charset="0"/>
                <a:cs typeface="Arial" pitchFamily="34" charset="0"/>
              </a:rPr>
              <a:t>Yukarıda belirtilen tüm evraklar hazırlandıktan sonra kurs sonu işlemleri yaptırılır. Daha sonra ortalama 15-20 gün içerisinde sertifikalar kurum idaresi tarafından hazırlanır. </a:t>
            </a:r>
          </a:p>
          <a:p>
            <a:pPr algn="ctr"/>
            <a:r>
              <a:rPr lang="tr-TR" dirty="0" smtClean="0">
                <a:latin typeface="Arial" pitchFamily="34" charset="0"/>
                <a:cs typeface="Arial" pitchFamily="34" charset="0"/>
              </a:rPr>
              <a:t>Hazırlanan sertifikalar,ı kursiyerler kuruma gelir ve kurum idaresi tarafından sertifikalar imza karşılığında teslim edilir.</a:t>
            </a:r>
          </a:p>
          <a:p>
            <a:pPr algn="ctr"/>
            <a:endParaRPr lang="tr-TR" dirty="0" smtClean="0">
              <a:latin typeface="Arial" pitchFamily="34" charset="0"/>
              <a:cs typeface="Arial" pitchFamily="34" charset="0"/>
            </a:endParaRPr>
          </a:p>
          <a:p>
            <a:pPr algn="ctr"/>
            <a:endParaRPr lang="tr-TR" dirty="0">
              <a:solidFill>
                <a:srgbClr val="C0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lnSpcReduction="10000"/>
          </a:bodyPr>
          <a:lstStyle/>
          <a:p>
            <a:r>
              <a:rPr lang="tr-TR" sz="1600" dirty="0" smtClean="0">
                <a:latin typeface="Arial" pitchFamily="34" charset="0"/>
                <a:cs typeface="Arial" pitchFamily="34" charset="0"/>
              </a:rPr>
              <a:t>(7) Ücretli usta öğretici başvuruları her yıl eylül ayı içerisinde millî eğitim müdürlükleri ve kurum müdürlüklerinin internet sitesi ve ilan panolarında Ek-1’deki ilan örneği ile duyuru yapılarak başvuru takvimine göre alınır. Başvurular, kurum müdürlüklerine yapılır. </a:t>
            </a:r>
          </a:p>
          <a:p>
            <a:r>
              <a:rPr lang="tr-TR" sz="1600" dirty="0" smtClean="0">
                <a:latin typeface="Arial" pitchFamily="34" charset="0"/>
                <a:cs typeface="Arial" pitchFamily="34" charset="0"/>
              </a:rPr>
              <a:t>(8) Başvuruda bulunacaklardan; a) Hangi kurs/kurslarda görev almak istediğini belirten dilekçe, b) Ek-2’deki Ücretli Usta Öğretici Başvuru Değerlendirme Formundaki puana esas olan belgelerin aslı ve fotokopileri, istenir.</a:t>
            </a:r>
          </a:p>
          <a:p>
            <a:r>
              <a:rPr lang="tr-TR" sz="1600" dirty="0" smtClean="0">
                <a:latin typeface="Arial" pitchFamily="34" charset="0"/>
                <a:cs typeface="Arial" pitchFamily="34" charset="0"/>
              </a:rPr>
              <a:t> (9) Başvuruların değerlendirilmesine ilişkin hususlar şunlardır:</a:t>
            </a:r>
          </a:p>
          <a:p>
            <a:pPr lvl="1"/>
            <a:r>
              <a:rPr lang="tr-TR" sz="1400" dirty="0" smtClean="0">
                <a:latin typeface="Arial" pitchFamily="34" charset="0"/>
                <a:cs typeface="Arial" pitchFamily="34" charset="0"/>
              </a:rPr>
              <a:t> a) Görev verilecek ücretli usta öğreticiler, Ek-2’deki Ücretli Usta Öğretici Başvuru Değerlendirme Formuna göre belirlenir. Başvuru sonuçları ekim ayının ilk haftasında tamamlanarak ilan edilir. Bu sıralama bir yıl süreyle geçerlidir. </a:t>
            </a:r>
          </a:p>
          <a:p>
            <a:pPr lvl="1"/>
            <a:r>
              <a:rPr lang="tr-TR" sz="1400" dirty="0" smtClean="0">
                <a:latin typeface="Arial" pitchFamily="34" charset="0"/>
                <a:cs typeface="Arial" pitchFamily="34" charset="0"/>
              </a:rPr>
              <a:t>b) Görevlendirmeler yüksek puan alandan başlamak üzere tercih sırasına göre yapılır.</a:t>
            </a:r>
          </a:p>
          <a:p>
            <a:pPr lvl="1"/>
            <a:r>
              <a:rPr lang="tr-TR" sz="1400" dirty="0" smtClean="0">
                <a:latin typeface="Arial" pitchFamily="34" charset="0"/>
                <a:cs typeface="Arial" pitchFamily="34" charset="0"/>
              </a:rPr>
              <a:t> c) Yeni kurs talebi olması hâlinde, sıralamada bulunan ücretli usta öğreticilerden görevlendirme yapılır. Sıralamada yeterli ücretli usta öğretici bulunmaması durumunda, kursun açılmasından 15 gün önce duyuru yapılması şartıyla komisyonca gerekli iş ve işlemler tekrarlanarak sıralama yapılır. </a:t>
            </a:r>
          </a:p>
          <a:p>
            <a:pPr lvl="1"/>
            <a:r>
              <a:rPr lang="tr-TR" sz="1400" dirty="0" smtClean="0">
                <a:latin typeface="Arial" pitchFamily="34" charset="0"/>
                <a:cs typeface="Arial" pitchFamily="34" charset="0"/>
              </a:rPr>
              <a:t>ç) Mücbir sebepler haricinde göreve başlamayanlar ile verilen görevi bırakanlar için bir yıl süreyle görevlendirme yapılmaz.</a:t>
            </a:r>
            <a:endParaRPr lang="tr-TR" sz="1400" dirty="0">
              <a:latin typeface="Arial" pitchFamily="34" charset="0"/>
              <a:cs typeface="Arial" pitchFamily="34" charset="0"/>
            </a:endParaRPr>
          </a:p>
        </p:txBody>
      </p:sp>
      <p:sp>
        <p:nvSpPr>
          <p:cNvPr id="4" name="1 Başlık"/>
          <p:cNvSpPr>
            <a:spLocks noGrp="1"/>
          </p:cNvSpPr>
          <p:nvPr>
            <p:ph type="title"/>
          </p:nvPr>
        </p:nvSpPr>
        <p:spPr>
          <a:xfrm>
            <a:off x="457200" y="704088"/>
            <a:ext cx="8229600" cy="1143000"/>
          </a:xfrm>
        </p:spPr>
        <p:txBody>
          <a:bodyPr>
            <a:noAutofit/>
          </a:bodyPr>
          <a:lstStyle/>
          <a:p>
            <a:r>
              <a:rPr lang="tr-TR" sz="3600" dirty="0" smtClean="0"/>
              <a:t>Usta Öğreticilerin Görevlendirilmesi, Görev ve Sorumlulukları</a:t>
            </a:r>
            <a:endParaRPr lang="tr-TR" sz="36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a:bodyPr>
          <a:lstStyle/>
          <a:p>
            <a:r>
              <a:rPr lang="tr-TR" sz="1600" dirty="0" smtClean="0">
                <a:latin typeface="Arial" pitchFamily="34" charset="0"/>
                <a:cs typeface="Arial" pitchFamily="34" charset="0"/>
              </a:rPr>
              <a:t>(10) Resmî kurumlardan veya ilan yoluyla ders ücreti karşılığı görevlendirmelerle ihtiyacın karşılanamaması hâlinde, Çalışma ve Sosyal Güvenlik Bakanlığınca çalışma izni, İçişleri Bakanlığınca oturma izni ve alanında yeterlilik belgesinin denkliğinin yapılmış olması şartıyla ilgili mevzuat kapsamında yabancı uyruklular ders ücreti karşılığında görevlendirilebilir. </a:t>
            </a:r>
          </a:p>
          <a:p>
            <a:r>
              <a:rPr lang="tr-TR" sz="1600" dirty="0" smtClean="0">
                <a:latin typeface="Arial" pitchFamily="34" charset="0"/>
                <a:cs typeface="Arial" pitchFamily="34" charset="0"/>
              </a:rPr>
              <a:t>(11) Ceza ve tutukevlerinde hükümlü ve tutuklulara yönelik açılacak kurslarda, öğreticilik görevi öncelikle cezaevi ve tutukevinde görev yapan öğretici niteliğine sahip kişilerden karşılanır. Talep olmaması hâlinde üçüncü ve dördüncü fıkra hükümlerine göre görevlendirme yapılır. </a:t>
            </a:r>
          </a:p>
          <a:p>
            <a:r>
              <a:rPr lang="tr-TR" sz="1600" dirty="0" smtClean="0">
                <a:solidFill>
                  <a:srgbClr val="C00000"/>
                </a:solidFill>
                <a:latin typeface="Arial" pitchFamily="34" charset="0"/>
                <a:cs typeface="Arial" pitchFamily="34" charset="0"/>
              </a:rPr>
              <a:t>(12) Ücretli usta öğreticiler, bir mali yıl içerisinde 11 aydan fazla görevlendirilemez. </a:t>
            </a:r>
          </a:p>
          <a:p>
            <a:r>
              <a:rPr lang="tr-TR" sz="1600" dirty="0" smtClean="0">
                <a:latin typeface="Arial" pitchFamily="34" charset="0"/>
                <a:cs typeface="Arial" pitchFamily="34" charset="0"/>
              </a:rPr>
              <a:t>(13) Unutulmaya yüz tutmuş geleneksel sanatlar öğreticiliği görevlendirmelerinde üçüncü fıkra hükümleri uygulanmaz.</a:t>
            </a:r>
          </a:p>
          <a:p>
            <a:r>
              <a:rPr lang="tr-TR" sz="1600" dirty="0" smtClean="0">
                <a:latin typeface="Arial" pitchFamily="34" charset="0"/>
                <a:cs typeface="Arial" pitchFamily="34" charset="0"/>
              </a:rPr>
              <a:t>(14) Ücretli usta öğretici olarak görev verileceklere, Bakanlıkça hazırlanan programa göre eğitim verilir.</a:t>
            </a:r>
            <a:endParaRPr lang="tr-TR" sz="1600" dirty="0">
              <a:latin typeface="Arial" pitchFamily="34" charset="0"/>
              <a:cs typeface="Arial" pitchFamily="34" charset="0"/>
            </a:endParaRPr>
          </a:p>
        </p:txBody>
      </p:sp>
      <p:sp>
        <p:nvSpPr>
          <p:cNvPr id="4" name="1 Başlık"/>
          <p:cNvSpPr>
            <a:spLocks noGrp="1"/>
          </p:cNvSpPr>
          <p:nvPr>
            <p:ph type="title"/>
          </p:nvPr>
        </p:nvSpPr>
        <p:spPr>
          <a:xfrm>
            <a:off x="457200" y="704088"/>
            <a:ext cx="8229600" cy="1143000"/>
          </a:xfrm>
        </p:spPr>
        <p:txBody>
          <a:bodyPr>
            <a:noAutofit/>
          </a:bodyPr>
          <a:lstStyle/>
          <a:p>
            <a:r>
              <a:rPr lang="tr-TR" sz="3600" dirty="0" smtClean="0"/>
              <a:t>Usta Öğreticilerin Görevlendirilmesi, Görev ve Sorumlulukları</a:t>
            </a:r>
            <a:endParaRPr lang="tr-TR" sz="36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1357298"/>
            <a:ext cx="8229600" cy="2357454"/>
          </a:xfrm>
        </p:spPr>
        <p:txBody>
          <a:bodyPr>
            <a:normAutofit/>
          </a:bodyPr>
          <a:lstStyle/>
          <a:p>
            <a:pPr algn="ctr"/>
            <a:r>
              <a:rPr lang="tr-TR" dirty="0" smtClean="0"/>
              <a:t>USTA ÖĞRETİCİLERİN</a:t>
            </a:r>
            <a:br>
              <a:rPr lang="tr-TR" dirty="0" smtClean="0"/>
            </a:br>
            <a:r>
              <a:rPr lang="tr-TR" dirty="0" smtClean="0"/>
              <a:t>GÖREV VE SORUMLULUKLARI </a:t>
            </a:r>
            <a:endParaRPr lang="tr-T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571480"/>
            <a:ext cx="8229600" cy="785818"/>
          </a:xfrm>
        </p:spPr>
        <p:txBody>
          <a:bodyPr>
            <a:noAutofit/>
          </a:bodyPr>
          <a:lstStyle/>
          <a:p>
            <a:r>
              <a:rPr lang="tr-TR" sz="3600" dirty="0" smtClean="0"/>
              <a:t>Usta Öğreticilerin Görev ve Sorumlukları</a:t>
            </a:r>
            <a:endParaRPr lang="tr-TR" sz="3600" dirty="0"/>
          </a:p>
        </p:txBody>
      </p:sp>
      <p:sp>
        <p:nvSpPr>
          <p:cNvPr id="3" name="2 İçerik Yer Tutucusu"/>
          <p:cNvSpPr>
            <a:spLocks noGrp="1"/>
          </p:cNvSpPr>
          <p:nvPr>
            <p:ph idx="1"/>
          </p:nvPr>
        </p:nvSpPr>
        <p:spPr/>
        <p:txBody>
          <a:bodyPr>
            <a:normAutofit/>
          </a:bodyPr>
          <a:lstStyle/>
          <a:p>
            <a:r>
              <a:rPr lang="tr-TR" sz="1800" dirty="0" smtClean="0">
                <a:latin typeface="Arial" pitchFamily="34" charset="0"/>
                <a:cs typeface="Arial" pitchFamily="34" charset="0"/>
              </a:rPr>
              <a:t>MADDE 27 – </a:t>
            </a:r>
          </a:p>
          <a:p>
            <a:r>
              <a:rPr lang="tr-TR" sz="1800" dirty="0" smtClean="0">
                <a:latin typeface="Arial" pitchFamily="34" charset="0"/>
                <a:cs typeface="Arial" pitchFamily="34" charset="0"/>
              </a:rPr>
              <a:t>(1) Kurumlarda görevlendirilen ücretli usta öğreticiler, öğreticilik görevlerini plan ve program dâhilinde yürütürler. Bu kişiler, görevleri süresince Devlet memurlarının tutum, davranış ve vakarına uygun davranmakla sorumludur. </a:t>
            </a:r>
          </a:p>
          <a:p>
            <a:r>
              <a:rPr lang="tr-TR" sz="1800" dirty="0" smtClean="0">
                <a:latin typeface="Arial" pitchFamily="34" charset="0"/>
                <a:cs typeface="Arial" pitchFamily="34" charset="0"/>
              </a:rPr>
              <a:t>(2) Ücretli usta öğreticilere çalıştıkları ders saati karşılığında ek ders ücreti ödenir. </a:t>
            </a:r>
          </a:p>
          <a:p>
            <a:r>
              <a:rPr lang="tr-TR" sz="1800" dirty="0" smtClean="0">
                <a:latin typeface="Arial" pitchFamily="34" charset="0"/>
                <a:cs typeface="Arial" pitchFamily="34" charset="0"/>
              </a:rPr>
              <a:t>(3) Ders görevi ile görevlendirilen ücretli usta öğreticilerin günlük çalışma süresi en fazla sekiz ders saatidir. Müdür, cumartesi ve pazar günleri de dâhil olmak üzere ücretli usta öğreticilere günün 07.00 ile 22.00 saatleri arasında görev verebilir. Bu çalışma süresi haftada 40 ders saatini geçemez. </a:t>
            </a:r>
          </a:p>
          <a:p>
            <a:r>
              <a:rPr lang="tr-TR" sz="1800" dirty="0" smtClean="0">
                <a:latin typeface="Arial" pitchFamily="34" charset="0"/>
                <a:cs typeface="Arial" pitchFamily="34" charset="0"/>
              </a:rPr>
              <a:t>(4) Ücretli usta öğreticilere alan taraması görevi verilmez.</a:t>
            </a:r>
            <a:endParaRPr lang="tr-TR" sz="18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a:bodyPr>
          <a:lstStyle/>
          <a:p>
            <a:r>
              <a:rPr lang="tr-TR" sz="1800" dirty="0" smtClean="0">
                <a:latin typeface="Arial" pitchFamily="34" charset="0"/>
                <a:cs typeface="Arial" pitchFamily="34" charset="0"/>
              </a:rPr>
              <a:t>(5) Kursiyerlerin çeşitli nedenlerle öğrenime devam etmemeleri hâlinde kursun kapatılması durumunda, ücretli usta öğreticilerin başka bir kursta görev almaları sağlanır. Bu durumun mümkün olmaması durumunda görevlendirmeleri iptal edilir. Bu kişilere görev yaptığı süre kadar ücret ödenir. </a:t>
            </a:r>
          </a:p>
          <a:p>
            <a:r>
              <a:rPr lang="tr-TR" sz="1800" dirty="0" smtClean="0">
                <a:latin typeface="Arial" pitchFamily="34" charset="0"/>
                <a:cs typeface="Arial" pitchFamily="34" charset="0"/>
              </a:rPr>
              <a:t>(6) Ücretli usta öğreticilerin, birinci fıkrada belirtilen şartları taşımadıkları, görevlerinde Ek-5 Değerlendirme Formuna göre başarısız oldukları, bu Yönetmelik hükümlerine uymadıkları kurum müdürlüğü, mülki idare amirleri veya denetlemeye yetkili birimlerce belirlenmesi durumunda, usta öğreticilerin görevlendirmeleri iptal edilir. Bu kişilere görev yaptığı süre kadar ücret ödenir.</a:t>
            </a:r>
            <a:endParaRPr lang="tr-TR" sz="1800" dirty="0">
              <a:latin typeface="Arial" pitchFamily="34" charset="0"/>
              <a:cs typeface="Arial" pitchFamily="34" charset="0"/>
            </a:endParaRPr>
          </a:p>
        </p:txBody>
      </p:sp>
      <p:sp>
        <p:nvSpPr>
          <p:cNvPr id="4" name="1 Başlık"/>
          <p:cNvSpPr>
            <a:spLocks noGrp="1"/>
          </p:cNvSpPr>
          <p:nvPr>
            <p:ph type="title"/>
          </p:nvPr>
        </p:nvSpPr>
        <p:spPr>
          <a:xfrm>
            <a:off x="457200" y="571480"/>
            <a:ext cx="8229600" cy="785818"/>
          </a:xfrm>
        </p:spPr>
        <p:txBody>
          <a:bodyPr>
            <a:noAutofit/>
          </a:bodyPr>
          <a:lstStyle/>
          <a:p>
            <a:r>
              <a:rPr lang="tr-TR" sz="3600" dirty="0" smtClean="0"/>
              <a:t>Usta Öğreticilerin Görev ve Sorumlukları</a:t>
            </a:r>
            <a:endParaRPr lang="tr-TR" sz="36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821</TotalTime>
  <Words>3029</Words>
  <PresentationFormat>Ekran Gösterisi (4:3)</PresentationFormat>
  <Paragraphs>245</Paragraphs>
  <Slides>41</Slides>
  <Notes>0</Notes>
  <HiddenSlides>0</HiddenSlides>
  <MMClips>0</MMClips>
  <ScaleCrop>false</ScaleCrop>
  <HeadingPairs>
    <vt:vector size="4" baseType="variant">
      <vt:variant>
        <vt:lpstr>Tema</vt:lpstr>
      </vt:variant>
      <vt:variant>
        <vt:i4>1</vt:i4>
      </vt:variant>
      <vt:variant>
        <vt:lpstr>Slayt Başlıkları</vt:lpstr>
      </vt:variant>
      <vt:variant>
        <vt:i4>41</vt:i4>
      </vt:variant>
    </vt:vector>
  </HeadingPairs>
  <TitlesOfParts>
    <vt:vector size="42" baseType="lpstr">
      <vt:lpstr>Akış</vt:lpstr>
      <vt:lpstr>ERDEMLİ HALK EĞİTİMİ MERKEZİ</vt:lpstr>
      <vt:lpstr>MİLLÎ EĞİTİM BAKANLIĞI HAYAT BOYU ÖĞRENME KURUMLARI YÖNETMELİĞİ</vt:lpstr>
      <vt:lpstr>Usta Öğreticilerin Görevlendirilmesi, Görev ve Sorumlulukları</vt:lpstr>
      <vt:lpstr>Usta Öğreticilerin Görevlendirilmesi, Görev ve Sorumlulukları</vt:lpstr>
      <vt:lpstr>Usta Öğreticilerin Görevlendirilmesi, Görev ve Sorumlulukları</vt:lpstr>
      <vt:lpstr>Usta Öğreticilerin Görevlendirilmesi, Görev ve Sorumlulukları</vt:lpstr>
      <vt:lpstr>USTA ÖĞRETİCİLERİN GÖREV VE SORUMLULUKLARI </vt:lpstr>
      <vt:lpstr>Usta Öğreticilerin Görev ve Sorumlukları</vt:lpstr>
      <vt:lpstr>Usta Öğreticilerin Görev ve Sorumlukları</vt:lpstr>
      <vt:lpstr>Slayt 10</vt:lpstr>
      <vt:lpstr>Slayt 11</vt:lpstr>
      <vt:lpstr>Slayt 12</vt:lpstr>
      <vt:lpstr>Slayt 13</vt:lpstr>
      <vt:lpstr>Slayt 14</vt:lpstr>
      <vt:lpstr>Slayt 15</vt:lpstr>
      <vt:lpstr>Slayt 16</vt:lpstr>
      <vt:lpstr>Slayt 17</vt:lpstr>
      <vt:lpstr>Slayt 18</vt:lpstr>
      <vt:lpstr>Slayt 19</vt:lpstr>
      <vt:lpstr>KURS AÇILIRKEN DİKKAT EDİLMESİ GEREKENLER</vt:lpstr>
      <vt:lpstr>Kurs Açılırken Dikkat Edilmesi Gerekenler</vt:lpstr>
      <vt:lpstr>Kurs Açılırken Dikkat Edilmesi Gerekenler</vt:lpstr>
      <vt:lpstr>Kurs Açılırken Dikkat Edilmesi Gerekenler</vt:lpstr>
      <vt:lpstr>Kurs Açılırken Dikkat Edilmesi Gerekenler</vt:lpstr>
      <vt:lpstr>Kurs Açılırken Dikkat Edilmesi Gerekenler</vt:lpstr>
      <vt:lpstr>Kurs Açılırken Dikkat Edilmesi Gerekenler</vt:lpstr>
      <vt:lpstr>Kurs Açılırken Dikkat Edilmesi Gerekenler</vt:lpstr>
      <vt:lpstr>GÖREVE BAŞLAYAN USTA ÖĞRETİCİLERİMİZİN MALİ YÖNDEN DİKKAT ETMESİ GEREKEN HUSUSLAR</vt:lpstr>
      <vt:lpstr>GÖREVE BAŞLAYAN USTA ÖĞRETİCİLERİMİZİN MALİ YÖNDEN DİKKAT ETMESİ GEREKEN HUSUSLAR</vt:lpstr>
      <vt:lpstr>Örnek Puantaj</vt:lpstr>
      <vt:lpstr>Slayt 31</vt:lpstr>
      <vt:lpstr>Rapor Alındığı Zaman Yapılması Gerekenler</vt:lpstr>
      <vt:lpstr>İcra Durumları</vt:lpstr>
      <vt:lpstr>İcra’nın kaldırılması</vt:lpstr>
      <vt:lpstr>Kurs Sonu İşlemleri</vt:lpstr>
      <vt:lpstr>Kurs Sonu İşlemleri</vt:lpstr>
      <vt:lpstr>Kurs Sonu İşlemleri</vt:lpstr>
      <vt:lpstr>Kurs Sonu İşlemleri</vt:lpstr>
      <vt:lpstr>Kurs Sonu İşlemleri</vt:lpstr>
      <vt:lpstr>Sertifika İşlemleri</vt:lpstr>
      <vt:lpstr>Slayt 41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ERDEMLİ HALK EĞİTİMİ MERKEZİ</dc:title>
  <dc:creator>ibrahim</dc:creator>
  <cp:lastModifiedBy>Windows Kullanıcısı</cp:lastModifiedBy>
  <cp:revision>84</cp:revision>
  <dcterms:created xsi:type="dcterms:W3CDTF">2019-09-23T11:32:59Z</dcterms:created>
  <dcterms:modified xsi:type="dcterms:W3CDTF">2019-10-14T06:40:11Z</dcterms:modified>
</cp:coreProperties>
</file>